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6"/>
  </p:notesMasterIdLst>
  <p:sldIdLst>
    <p:sldId id="256" r:id="rId2"/>
    <p:sldId id="257" r:id="rId3"/>
    <p:sldId id="258" r:id="rId4"/>
    <p:sldId id="259" r:id="rId5"/>
    <p:sldId id="311" r:id="rId6"/>
    <p:sldId id="260" r:id="rId7"/>
    <p:sldId id="261" r:id="rId8"/>
    <p:sldId id="262" r:id="rId9"/>
    <p:sldId id="263" r:id="rId10"/>
    <p:sldId id="265" r:id="rId11"/>
    <p:sldId id="267" r:id="rId12"/>
    <p:sldId id="268" r:id="rId13"/>
    <p:sldId id="269" r:id="rId14"/>
    <p:sldId id="270" r:id="rId15"/>
    <p:sldId id="266" r:id="rId16"/>
    <p:sldId id="271" r:id="rId17"/>
    <p:sldId id="275" r:id="rId18"/>
    <p:sldId id="274" r:id="rId19"/>
    <p:sldId id="273" r:id="rId20"/>
    <p:sldId id="272" r:id="rId21"/>
    <p:sldId id="310" r:id="rId22"/>
    <p:sldId id="287" r:id="rId23"/>
    <p:sldId id="288" r:id="rId24"/>
    <p:sldId id="289" r:id="rId25"/>
    <p:sldId id="306" r:id="rId26"/>
    <p:sldId id="290" r:id="rId27"/>
    <p:sldId id="291" r:id="rId28"/>
    <p:sldId id="292" r:id="rId29"/>
    <p:sldId id="293" r:id="rId30"/>
    <p:sldId id="294" r:id="rId31"/>
    <p:sldId id="307" r:id="rId32"/>
    <p:sldId id="312" r:id="rId33"/>
    <p:sldId id="313" r:id="rId34"/>
    <p:sldId id="295" r:id="rId35"/>
    <p:sldId id="296" r:id="rId36"/>
    <p:sldId id="297" r:id="rId37"/>
    <p:sldId id="308" r:id="rId38"/>
    <p:sldId id="298" r:id="rId39"/>
    <p:sldId id="299" r:id="rId40"/>
    <p:sldId id="309" r:id="rId41"/>
    <p:sldId id="301" r:id="rId42"/>
    <p:sldId id="302" r:id="rId43"/>
    <p:sldId id="303" r:id="rId44"/>
    <p:sldId id="304" r:id="rId45"/>
  </p:sldIdLst>
  <p:sldSz cx="9144000" cy="6858000" type="screen4x3"/>
  <p:notesSz cx="7010400" cy="9296400"/>
  <p:embeddedFontLst>
    <p:embeddedFont>
      <p:font typeface="Calibri" panose="020F0502020204030204" pitchFamily="34" charset="0"/>
      <p:regular r:id="rId47"/>
      <p:bold r:id="rId48"/>
      <p:italic r:id="rId49"/>
      <p:boldItalic r:id="rId50"/>
    </p:embeddedFont>
    <p:embeddedFont>
      <p:font typeface="Fira Sans" panose="020B0604020202020204" charset="0"/>
      <p:regular r:id="rId51"/>
      <p:bold r:id="rId52"/>
      <p:italic r:id="rId53"/>
      <p:boldItalic r:id="rId54"/>
    </p:embeddedFont>
    <p:embeddedFont>
      <p:font typeface="Fira Sans Light" panose="020B0604020202020204" charset="0"/>
      <p:regular r:id="rId55"/>
      <p:bold r:id="rId56"/>
      <p:italic r:id="rId57"/>
      <p:boldItalic r:id="rId58"/>
    </p:embeddedFont>
    <p:embeddedFont>
      <p:font typeface="Verdana" panose="020B0604030504040204" pitchFamily="34"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73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8.fntdata"/><Relationship Id="rId62"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font" Target="fonts/font12.fntdata"/><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61"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68625" y="697225"/>
            <a:ext cx="4673825"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7: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 name="Google Shape;50;p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1: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4" name="Google Shape;124;p1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2: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12:notes"/>
          <p:cNvSpPr txBox="1">
            <a:spLocks noGrp="1"/>
          </p:cNvSpPr>
          <p:nvPr>
            <p:ph type="body" idx="1"/>
          </p:nvPr>
        </p:nvSpPr>
        <p:spPr>
          <a:xfrm>
            <a:off x="710891" y="4460167"/>
            <a:ext cx="5680800" cy="42246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a:p>
        </p:txBody>
      </p:sp>
      <p:sp>
        <p:nvSpPr>
          <p:cNvPr id="132" name="Google Shape;132;p12:notes"/>
          <p:cNvSpPr txBox="1">
            <a:spLocks noGrp="1"/>
          </p:cNvSpPr>
          <p:nvPr>
            <p:ph type="sldNum" idx="12"/>
          </p:nvPr>
        </p:nvSpPr>
        <p:spPr>
          <a:xfrm>
            <a:off x="4022485" y="8917127"/>
            <a:ext cx="3078300" cy="469800"/>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6308efc30f_0_26: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16308efc30f_0_26:notes"/>
          <p:cNvSpPr txBox="1">
            <a:spLocks noGrp="1"/>
          </p:cNvSpPr>
          <p:nvPr>
            <p:ph type="body" idx="1"/>
          </p:nvPr>
        </p:nvSpPr>
        <p:spPr>
          <a:xfrm>
            <a:off x="710891" y="4460167"/>
            <a:ext cx="5680800" cy="42246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16308efc30f_0_26:notes"/>
          <p:cNvSpPr txBox="1">
            <a:spLocks noGrp="1"/>
          </p:cNvSpPr>
          <p:nvPr>
            <p:ph type="sldNum" idx="12"/>
          </p:nvPr>
        </p:nvSpPr>
        <p:spPr>
          <a:xfrm>
            <a:off x="4022485" y="8917127"/>
            <a:ext cx="3078300" cy="469800"/>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6308efc30f_0_11: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g16308efc30f_0_11:notes"/>
          <p:cNvSpPr txBox="1">
            <a:spLocks noGrp="1"/>
          </p:cNvSpPr>
          <p:nvPr>
            <p:ph type="body" idx="1"/>
          </p:nvPr>
        </p:nvSpPr>
        <p:spPr>
          <a:xfrm>
            <a:off x="710891" y="4460167"/>
            <a:ext cx="5680800" cy="42246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a:p>
        </p:txBody>
      </p:sp>
      <p:sp>
        <p:nvSpPr>
          <p:cNvPr id="148" name="Google Shape;148;g16308efc30f_0_11:notes"/>
          <p:cNvSpPr txBox="1">
            <a:spLocks noGrp="1"/>
          </p:cNvSpPr>
          <p:nvPr>
            <p:ph type="sldNum" idx="12"/>
          </p:nvPr>
        </p:nvSpPr>
        <p:spPr>
          <a:xfrm>
            <a:off x="4022485" y="8917127"/>
            <a:ext cx="3078300" cy="469800"/>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0: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 name="Google Shape;117;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6308efc30f_0_19: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g16308efc30f_0_19:notes"/>
          <p:cNvSpPr txBox="1">
            <a:spLocks noGrp="1"/>
          </p:cNvSpPr>
          <p:nvPr>
            <p:ph type="body" idx="1"/>
          </p:nvPr>
        </p:nvSpPr>
        <p:spPr>
          <a:xfrm>
            <a:off x="710891" y="4460167"/>
            <a:ext cx="5680800" cy="42246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a:p>
        </p:txBody>
      </p:sp>
      <p:sp>
        <p:nvSpPr>
          <p:cNvPr id="156" name="Google Shape;156;g16308efc30f_0_19:notes"/>
          <p:cNvSpPr txBox="1">
            <a:spLocks noGrp="1"/>
          </p:cNvSpPr>
          <p:nvPr>
            <p:ph type="sldNum" idx="12"/>
          </p:nvPr>
        </p:nvSpPr>
        <p:spPr>
          <a:xfrm>
            <a:off x="4022485" y="8917127"/>
            <a:ext cx="3078300" cy="469800"/>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6308efc30f_0_54: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16308efc30f_0_54:notes"/>
          <p:cNvSpPr txBox="1">
            <a:spLocks noGrp="1"/>
          </p:cNvSpPr>
          <p:nvPr>
            <p:ph type="body" idx="1"/>
          </p:nvPr>
        </p:nvSpPr>
        <p:spPr>
          <a:xfrm>
            <a:off x="710891" y="4460167"/>
            <a:ext cx="5680800" cy="42246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a:p>
        </p:txBody>
      </p:sp>
      <p:sp>
        <p:nvSpPr>
          <p:cNvPr id="187" name="Google Shape;187;g16308efc30f_0_54:notes"/>
          <p:cNvSpPr txBox="1">
            <a:spLocks noGrp="1"/>
          </p:cNvSpPr>
          <p:nvPr>
            <p:ph type="sldNum" idx="12"/>
          </p:nvPr>
        </p:nvSpPr>
        <p:spPr>
          <a:xfrm>
            <a:off x="4022485" y="8917127"/>
            <a:ext cx="3078300" cy="469800"/>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3: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1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7: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7:notes"/>
          <p:cNvSpPr txBox="1">
            <a:spLocks noGrp="1"/>
          </p:cNvSpPr>
          <p:nvPr>
            <p:ph type="body" idx="1"/>
          </p:nvPr>
        </p:nvSpPr>
        <p:spPr>
          <a:xfrm>
            <a:off x="710891" y="4460167"/>
            <a:ext cx="5680693" cy="4224494"/>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a:p>
        </p:txBody>
      </p:sp>
      <p:sp>
        <p:nvSpPr>
          <p:cNvPr id="172" name="Google Shape;172;p17:notes"/>
          <p:cNvSpPr txBox="1">
            <a:spLocks noGrp="1"/>
          </p:cNvSpPr>
          <p:nvPr>
            <p:ph type="sldNum" idx="12"/>
          </p:nvPr>
        </p:nvSpPr>
        <p:spPr>
          <a:xfrm>
            <a:off x="4022485" y="8917127"/>
            <a:ext cx="3078383" cy="469745"/>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6308efc30f_0_93: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g16308efc30f_0_93:notes"/>
          <p:cNvSpPr txBox="1">
            <a:spLocks noGrp="1"/>
          </p:cNvSpPr>
          <p:nvPr>
            <p:ph type="body" idx="1"/>
          </p:nvPr>
        </p:nvSpPr>
        <p:spPr>
          <a:xfrm>
            <a:off x="710891" y="4460167"/>
            <a:ext cx="5680800" cy="42246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a:p>
        </p:txBody>
      </p:sp>
      <p:sp>
        <p:nvSpPr>
          <p:cNvPr id="164" name="Google Shape;164;g16308efc30f_0_93:notes"/>
          <p:cNvSpPr txBox="1">
            <a:spLocks noGrp="1"/>
          </p:cNvSpPr>
          <p:nvPr>
            <p:ph type="sldNum" idx="12"/>
          </p:nvPr>
        </p:nvSpPr>
        <p:spPr>
          <a:xfrm>
            <a:off x="4022485" y="8917127"/>
            <a:ext cx="3078300" cy="469800"/>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79: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 name="Google Shape;55;p79:notes"/>
          <p:cNvSpPr txBox="1">
            <a:spLocks noGrp="1"/>
          </p:cNvSpPr>
          <p:nvPr>
            <p:ph type="body" idx="1"/>
          </p:nvPr>
        </p:nvSpPr>
        <p:spPr>
          <a:xfrm>
            <a:off x="710891" y="4460167"/>
            <a:ext cx="5680693" cy="4224494"/>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sz="1600"/>
          </a:p>
        </p:txBody>
      </p:sp>
      <p:sp>
        <p:nvSpPr>
          <p:cNvPr id="56" name="Google Shape;56;p79:notes"/>
          <p:cNvSpPr txBox="1">
            <a:spLocks noGrp="1"/>
          </p:cNvSpPr>
          <p:nvPr>
            <p:ph type="sldNum" idx="12"/>
          </p:nvPr>
        </p:nvSpPr>
        <p:spPr>
          <a:xfrm>
            <a:off x="4022485" y="8917127"/>
            <a:ext cx="3078383" cy="469745"/>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6: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6" name="Google Shape;276;p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1" name="Google Shape;281;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0: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2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3: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3" name="Google Shape;293;p2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ffb050379d_0_0:notes"/>
          <p:cNvSpPr txBox="1">
            <a:spLocks noGrp="1"/>
          </p:cNvSpPr>
          <p:nvPr>
            <p:ph type="body" idx="1"/>
          </p:nvPr>
        </p:nvSpPr>
        <p:spPr>
          <a:xfrm>
            <a:off x="710891" y="4460167"/>
            <a:ext cx="5680800" cy="42246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a:p>
        </p:txBody>
      </p:sp>
      <p:sp>
        <p:nvSpPr>
          <p:cNvPr id="299" name="Google Shape;299;gffb050379d_0_0: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8: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6" name="Google Shape;306;p1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4: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3" name="Google Shape;313;p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2a63da4ab33_0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2a63da4ab33_0_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2a63da4ab33_0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2a63da4ab33_0_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2768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1: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5" name="Google Shape;325;p2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3: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 name="Google Shape;62;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15f9e78f76f_0_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g15f9e78f76f_0_3:notes"/>
          <p:cNvSpPr txBox="1">
            <a:spLocks noGrp="1"/>
          </p:cNvSpPr>
          <p:nvPr>
            <p:ph type="body" idx="1"/>
          </p:nvPr>
        </p:nvSpPr>
        <p:spPr>
          <a:xfrm>
            <a:off x="701025" y="4415775"/>
            <a:ext cx="5608200" cy="418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22:notes"/>
          <p:cNvSpPr txBox="1">
            <a:spLocks noGrp="1"/>
          </p:cNvSpPr>
          <p:nvPr>
            <p:ph type="body" idx="1"/>
          </p:nvPr>
        </p:nvSpPr>
        <p:spPr>
          <a:xfrm>
            <a:off x="701025" y="4415775"/>
            <a:ext cx="5608200" cy="418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8: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28:notes"/>
          <p:cNvSpPr txBox="1">
            <a:spLocks noGrp="1"/>
          </p:cNvSpPr>
          <p:nvPr>
            <p:ph type="body" idx="1"/>
          </p:nvPr>
        </p:nvSpPr>
        <p:spPr>
          <a:xfrm>
            <a:off x="710891" y="4460167"/>
            <a:ext cx="5680693" cy="4224494"/>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sz="1600"/>
          </a:p>
        </p:txBody>
      </p:sp>
      <p:sp>
        <p:nvSpPr>
          <p:cNvPr id="343" name="Google Shape;343;p28:notes"/>
          <p:cNvSpPr txBox="1">
            <a:spLocks noGrp="1"/>
          </p:cNvSpPr>
          <p:nvPr>
            <p:ph type="sldNum" idx="12"/>
          </p:nvPr>
        </p:nvSpPr>
        <p:spPr>
          <a:xfrm>
            <a:off x="4022485" y="8917127"/>
            <a:ext cx="3078383" cy="469745"/>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59: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8" name="Google Shape;348;p5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63: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2" name="Google Shape;362;p6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82: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0" name="Google Shape;370;p8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64: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7" name="Google Shape;377;p6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66: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4" name="Google Shape;384;p6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2: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9" name="Google Shape;69;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5: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5:notes"/>
          <p:cNvSpPr txBox="1">
            <a:spLocks noGrp="1"/>
          </p:cNvSpPr>
          <p:nvPr>
            <p:ph type="body" idx="1"/>
          </p:nvPr>
        </p:nvSpPr>
        <p:spPr>
          <a:xfrm>
            <a:off x="710891" y="4460167"/>
            <a:ext cx="5680693" cy="4224494"/>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sz="1800"/>
          </a:p>
        </p:txBody>
      </p:sp>
      <p:sp>
        <p:nvSpPr>
          <p:cNvPr id="75" name="Google Shape;75;p5:notes"/>
          <p:cNvSpPr txBox="1">
            <a:spLocks noGrp="1"/>
          </p:cNvSpPr>
          <p:nvPr>
            <p:ph type="sldNum" idx="12"/>
          </p:nvPr>
        </p:nvSpPr>
        <p:spPr>
          <a:xfrm>
            <a:off x="4022485" y="8917127"/>
            <a:ext cx="3078383" cy="469745"/>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4: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1" name="Google Shape;81;p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a63da4ab33_0_5: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g2a63da4ab33_0_5:notes"/>
          <p:cNvSpPr txBox="1">
            <a:spLocks noGrp="1"/>
          </p:cNvSpPr>
          <p:nvPr>
            <p:ph type="body" idx="1"/>
          </p:nvPr>
        </p:nvSpPr>
        <p:spPr>
          <a:xfrm>
            <a:off x="710891" y="4460167"/>
            <a:ext cx="5680800" cy="42246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a:p>
        </p:txBody>
      </p:sp>
      <p:sp>
        <p:nvSpPr>
          <p:cNvPr id="88" name="Google Shape;88;g2a63da4ab33_0_5:notes"/>
          <p:cNvSpPr txBox="1">
            <a:spLocks noGrp="1"/>
          </p:cNvSpPr>
          <p:nvPr>
            <p:ph type="sldNum" idx="12"/>
          </p:nvPr>
        </p:nvSpPr>
        <p:spPr>
          <a:xfrm>
            <a:off x="4022485" y="8917127"/>
            <a:ext cx="3078300" cy="469800"/>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a63da4ab33_0_10: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g2a63da4ab33_0_10:notes"/>
          <p:cNvSpPr txBox="1">
            <a:spLocks noGrp="1"/>
          </p:cNvSpPr>
          <p:nvPr>
            <p:ph type="body" idx="1"/>
          </p:nvPr>
        </p:nvSpPr>
        <p:spPr>
          <a:xfrm>
            <a:off x="710891" y="4460167"/>
            <a:ext cx="5680800" cy="4224600"/>
          </a:xfrm>
          <a:prstGeom prst="rect">
            <a:avLst/>
          </a:prstGeom>
          <a:noFill/>
          <a:ln>
            <a:noFill/>
          </a:ln>
        </p:spPr>
        <p:txBody>
          <a:bodyPr spcFirstLastPara="1" wrap="square" lIns="92450" tIns="46225" rIns="92450" bIns="46225" anchor="t" anchorCtr="0">
            <a:noAutofit/>
          </a:bodyPr>
          <a:lstStyle/>
          <a:p>
            <a:pPr marL="0" lvl="0" indent="0" algn="l" rtl="0">
              <a:lnSpc>
                <a:spcPct val="100000"/>
              </a:lnSpc>
              <a:spcBef>
                <a:spcPts val="0"/>
              </a:spcBef>
              <a:spcAft>
                <a:spcPts val="0"/>
              </a:spcAft>
              <a:buSzPts val="1100"/>
              <a:buNone/>
            </a:pPr>
            <a:endParaRPr sz="1800"/>
          </a:p>
        </p:txBody>
      </p:sp>
      <p:sp>
        <p:nvSpPr>
          <p:cNvPr id="94" name="Google Shape;94;g2a63da4ab33_0_10:notes"/>
          <p:cNvSpPr txBox="1">
            <a:spLocks noGrp="1"/>
          </p:cNvSpPr>
          <p:nvPr>
            <p:ph type="sldNum" idx="12"/>
          </p:nvPr>
        </p:nvSpPr>
        <p:spPr>
          <a:xfrm>
            <a:off x="4022485" y="8917127"/>
            <a:ext cx="3078300" cy="469800"/>
          </a:xfrm>
          <a:prstGeom prst="rect">
            <a:avLst/>
          </a:prstGeom>
          <a:noFill/>
          <a:ln>
            <a:noFill/>
          </a:ln>
        </p:spPr>
        <p:txBody>
          <a:bodyPr spcFirstLastPara="1" wrap="square" lIns="92450" tIns="46225" rIns="92450" bIns="462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0: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3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 name="Google Shape;11;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5"/>
        <p:cNvGrpSpPr/>
        <p:nvPr/>
      </p:nvGrpSpPr>
      <p:grpSpPr>
        <a:xfrm>
          <a:off x="0" y="0"/>
          <a:ext cx="0" cy="0"/>
          <a:chOff x="0" y="0"/>
          <a:chExt cx="0" cy="0"/>
        </a:xfrm>
      </p:grpSpPr>
      <p:sp>
        <p:nvSpPr>
          <p:cNvPr id="46" name="Google Shape;46;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4" name="Google Shape;24;p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5" name="Google Shape;25;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7" name="Google Shape;27;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1" name="Google Shape;31;p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32" name="Google Shape;32;p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3" name="Google Shape;33;p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37" name="Google Shape;3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8"/>
        <p:cNvGrpSpPr/>
        <p:nvPr/>
      </p:nvGrpSpPr>
      <p:grpSpPr>
        <a:xfrm>
          <a:off x="0" y="0"/>
          <a:ext cx="0" cy="0"/>
          <a:chOff x="0" y="0"/>
          <a:chExt cx="0" cy="0"/>
        </a:xfrm>
      </p:grpSpPr>
      <p:sp>
        <p:nvSpPr>
          <p:cNvPr id="39" name="Google Shape;39;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0"/>
          <p:cNvSpPr>
            <a:spLocks noGrp="1"/>
          </p:cNvSpPr>
          <p:nvPr>
            <p:ph type="pic" idx="2"/>
          </p:nvPr>
        </p:nvSpPr>
        <p:spPr>
          <a:xfrm>
            <a:off x="1792288" y="612775"/>
            <a:ext cx="5486400" cy="4114800"/>
          </a:xfrm>
          <a:prstGeom prst="rect">
            <a:avLst/>
          </a:prstGeom>
          <a:noFill/>
          <a:ln>
            <a:noFill/>
          </a:ln>
        </p:spPr>
      </p:sp>
      <p:sp>
        <p:nvSpPr>
          <p:cNvPr id="41" name="Google Shape;41;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8" name="Google Shape;8;p1" descr="12340-3_ADHS_CorpID_PPT temp 4.3_V4_1.eps"/>
          <p:cNvPicPr preferRelativeResize="0"/>
          <p:nvPr/>
        </p:nvPicPr>
        <p:blipFill rotWithShape="1">
          <a:blip r:embed="rId13">
            <a:alphaModFix/>
          </a:blip>
          <a:srcRect/>
          <a:stretch/>
        </p:blipFill>
        <p:spPr>
          <a:xfrm>
            <a:off x="0" y="171823"/>
            <a:ext cx="9144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mailto:Residential.Licensing@azdhs.gov" TargetMode="External"/><Relationship Id="rId4" Type="http://schemas.openxmlformats.org/officeDocument/2006/relationships/hyperlink" Target="http://www.azdhs.gov/residentialfacilitie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azdhs.gov/licensing/residential-facilities/index.php"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www.azcarecheck.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Residential.Licensing@azdhs.gov"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4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13"/>
          <p:cNvSpPr txBox="1"/>
          <p:nvPr/>
        </p:nvSpPr>
        <p:spPr>
          <a:xfrm>
            <a:off x="210450" y="756549"/>
            <a:ext cx="8723100" cy="42164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3600" b="0" i="0" u="none" strike="noStrike" cap="none" dirty="0">
                <a:solidFill>
                  <a:schemeClr val="dk1"/>
                </a:solidFill>
                <a:latin typeface="Calibri"/>
                <a:ea typeface="Calibri"/>
                <a:cs typeface="Calibri"/>
                <a:sym typeface="Calibri"/>
              </a:rPr>
              <a:t>Bureau of Residential Facilities Licensing</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r>
              <a:rPr lang="en-US" sz="3600" b="0" i="0" u="none" strike="noStrike" cap="none" dirty="0">
                <a:solidFill>
                  <a:schemeClr val="dk1"/>
                </a:solidFill>
                <a:latin typeface="Calibri"/>
                <a:ea typeface="Calibri"/>
                <a:cs typeface="Calibri"/>
                <a:sym typeface="Calibri"/>
              </a:rPr>
              <a:t>Updates and Top 10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endParaRPr sz="36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900"/>
              <a:buFont typeface="Arial"/>
              <a:buNone/>
            </a:pPr>
            <a:r>
              <a:rPr lang="en-US" sz="1400" b="0" i="0" u="none" strike="noStrike" cap="none" dirty="0">
                <a:solidFill>
                  <a:srgbClr val="000000"/>
                </a:solidFill>
                <a:latin typeface="Calibri"/>
                <a:ea typeface="Calibri"/>
                <a:cs typeface="Calibri"/>
                <a:sym typeface="Calibri"/>
              </a:rPr>
              <a:t>Presenting To</a:t>
            </a:r>
            <a:endParaRPr sz="14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900"/>
              <a:buFont typeface="Arial"/>
              <a:buNone/>
            </a:pPr>
            <a:endParaRPr dirty="0">
              <a:latin typeface="Calibri"/>
              <a:ea typeface="Calibri"/>
              <a:cs typeface="Calibri"/>
              <a:sym typeface="Calibri"/>
            </a:endParaRPr>
          </a:p>
          <a:p>
            <a:pPr lvl="0" algn="ctr">
              <a:buSzPts val="1900"/>
            </a:pPr>
            <a:r>
              <a:rPr lang="en-US" sz="1900" dirty="0">
                <a:solidFill>
                  <a:schemeClr val="dk1"/>
                </a:solidFill>
                <a:latin typeface="Calibri"/>
                <a:ea typeface="Calibri"/>
                <a:cs typeface="Calibri"/>
                <a:sym typeface="Calibri"/>
              </a:rPr>
              <a:t>Arizona Assisted Living Home Association</a:t>
            </a:r>
            <a:r>
              <a:rPr lang="en-US" sz="1900" b="0" i="0" u="none" strike="noStrike" cap="none" dirty="0">
                <a:solidFill>
                  <a:schemeClr val="dk1"/>
                </a:solidFill>
                <a:latin typeface="Calibri"/>
                <a:ea typeface="Calibri"/>
                <a:cs typeface="Calibri"/>
                <a:sym typeface="Calibri"/>
              </a:rPr>
              <a:t>|</a:t>
            </a:r>
            <a:r>
              <a:rPr lang="en-US" sz="1900" b="0" i="0" u="none" strike="noStrike" cap="none" dirty="0">
                <a:solidFill>
                  <a:srgbClr val="000000"/>
                </a:solidFill>
                <a:latin typeface="Calibri"/>
                <a:ea typeface="Calibri"/>
                <a:cs typeface="Calibri"/>
                <a:sym typeface="Calibri"/>
              </a:rPr>
              <a:t> 06 March 2024</a:t>
            </a:r>
            <a:endParaRPr sz="1100" b="0" i="0" u="none" strike="noStrike" cap="none" dirty="0">
              <a:solidFill>
                <a:srgbClr val="000000"/>
              </a:solidFill>
              <a:latin typeface="Calibri"/>
              <a:ea typeface="Calibri"/>
              <a:cs typeface="Calibri"/>
              <a:sym typeface="Calibri"/>
            </a:endParaRPr>
          </a:p>
          <a:p>
            <a:pPr marL="0" marR="0" lvl="0" indent="0" algn="ctr" rtl="0">
              <a:lnSpc>
                <a:spcPct val="200000"/>
              </a:lnSpc>
              <a:spcBef>
                <a:spcPts val="0"/>
              </a:spcBef>
              <a:spcAft>
                <a:spcPts val="0"/>
              </a:spcAft>
              <a:buClr>
                <a:srgbClr val="000000"/>
              </a:buClr>
              <a:buSzPts val="1400"/>
              <a:buFont typeface="Arial"/>
              <a:buNone/>
            </a:pPr>
            <a:endParaRPr dirty="0">
              <a:latin typeface="Calibri"/>
              <a:ea typeface="Calibri"/>
              <a:cs typeface="Calibri"/>
              <a:sym typeface="Calibri"/>
            </a:endParaRPr>
          </a:p>
          <a:p>
            <a:pPr marL="0" marR="0" lvl="0" indent="0" algn="ctr" rtl="0">
              <a:lnSpc>
                <a:spcPct val="200000"/>
              </a:lnSpc>
              <a:spcBef>
                <a:spcPts val="0"/>
              </a:spcBef>
              <a:spcAft>
                <a:spcPts val="0"/>
              </a:spcAft>
              <a:buClr>
                <a:srgbClr val="000000"/>
              </a:buClr>
              <a:buSzPts val="1400"/>
              <a:buFont typeface="Arial"/>
              <a:buNone/>
            </a:pPr>
            <a:r>
              <a:rPr lang="en-US" sz="1400" b="0" i="0" u="none" strike="noStrike" cap="none" dirty="0">
                <a:solidFill>
                  <a:srgbClr val="000000"/>
                </a:solidFill>
                <a:latin typeface="Calibri"/>
                <a:ea typeface="Calibri"/>
                <a:cs typeface="Calibri"/>
                <a:sym typeface="Calibri"/>
              </a:rPr>
              <a:t>Presented by</a:t>
            </a:r>
          </a:p>
          <a:p>
            <a:pPr marL="0" marR="0" lvl="0" indent="0" algn="ctr" rtl="0">
              <a:lnSpc>
                <a:spcPct val="200000"/>
              </a:lnSpc>
              <a:spcBef>
                <a:spcPts val="0"/>
              </a:spcBef>
              <a:spcAft>
                <a:spcPts val="0"/>
              </a:spcAft>
              <a:buClr>
                <a:srgbClr val="000000"/>
              </a:buClr>
              <a:buSzPts val="1400"/>
              <a:buFont typeface="Arial"/>
              <a:buNone/>
            </a:pPr>
            <a:r>
              <a:rPr lang="en-US" sz="1900" dirty="0">
                <a:latin typeface="Calibri"/>
                <a:ea typeface="Calibri"/>
                <a:cs typeface="Calibri"/>
                <a:sym typeface="Calibri"/>
              </a:rPr>
              <a:t>Jim Tiffany, Compliance Officer Supervisor</a:t>
            </a:r>
            <a:endParaRPr sz="1900" dirty="0">
              <a:latin typeface="Calibri"/>
              <a:ea typeface="Calibri"/>
              <a:cs typeface="Calibri"/>
            </a:endParaRPr>
          </a:p>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dirty="0">
                <a:solidFill>
                  <a:srgbClr val="000000"/>
                </a:solidFill>
                <a:latin typeface="Calibri"/>
                <a:ea typeface="Calibri"/>
                <a:cs typeface="Calibri"/>
                <a:sym typeface="Calibri"/>
              </a:rPr>
              <a:t>Bureau of Residential Facilities Licensing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457200" y="2768723"/>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11111"/>
              <a:buFont typeface="Calibri"/>
              <a:buNone/>
            </a:pPr>
            <a:r>
              <a:rPr lang="en-US" dirty="0"/>
              <a:t>Top 10 Deficiencies in </a:t>
            </a:r>
            <a:br>
              <a:rPr lang="en-US" dirty="0"/>
            </a:br>
            <a:r>
              <a:rPr lang="en-US" dirty="0"/>
              <a:t>Assisted Living Homes</a:t>
            </a:r>
            <a:br>
              <a:rPr lang="en-US" dirty="0"/>
            </a:br>
            <a:r>
              <a:rPr lang="en-US" sz="1600" dirty="0"/>
              <a:t>(Since March 1, 2023)</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dirty="0"/>
              <a:t>#10</a:t>
            </a:r>
            <a:endParaRPr dirty="0"/>
          </a:p>
        </p:txBody>
      </p:sp>
      <p:sp>
        <p:nvSpPr>
          <p:cNvPr id="127" name="Google Shape;127;p24"/>
          <p:cNvSpPr txBox="1">
            <a:spLocks noGrp="1"/>
          </p:cNvSpPr>
          <p:nvPr>
            <p:ph type="body" idx="1"/>
          </p:nvPr>
        </p:nvSpPr>
        <p:spPr>
          <a:xfrm>
            <a:off x="581487" y="1257840"/>
            <a:ext cx="8229600" cy="452596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40"/>
              </a:spcBef>
              <a:spcAft>
                <a:spcPts val="0"/>
              </a:spcAft>
              <a:buSzPts val="3200"/>
              <a:buNone/>
            </a:pPr>
            <a:endParaRPr sz="2800" dirty="0"/>
          </a:p>
          <a:p>
            <a:pPr marL="0" lvl="0" indent="0">
              <a:spcBef>
                <a:spcPts val="480"/>
              </a:spcBef>
              <a:buSzPts val="2400"/>
              <a:buNone/>
            </a:pPr>
            <a:r>
              <a:rPr lang="en-US" b="1" dirty="0"/>
              <a:t>R9-10-806(A)(7). Personnel</a:t>
            </a:r>
            <a:endParaRPr dirty="0"/>
          </a:p>
          <a:p>
            <a:pPr marL="0" lvl="0" indent="0" algn="l" rtl="0">
              <a:lnSpc>
                <a:spcPct val="100000"/>
              </a:lnSpc>
              <a:spcBef>
                <a:spcPts val="480"/>
              </a:spcBef>
              <a:spcAft>
                <a:spcPts val="0"/>
              </a:spcAft>
              <a:buSzPts val="2400"/>
              <a:buNone/>
            </a:pPr>
            <a:r>
              <a:rPr lang="en-US" sz="2800" dirty="0"/>
              <a:t>A. A manager shall ensure that: </a:t>
            </a:r>
            <a:endParaRPr dirty="0"/>
          </a:p>
          <a:p>
            <a:pPr marL="0" lvl="0" indent="457200">
              <a:spcBef>
                <a:spcPts val="480"/>
              </a:spcBef>
              <a:buSzPts val="2400"/>
              <a:buNone/>
            </a:pPr>
            <a:r>
              <a:rPr lang="en-US" sz="2800" dirty="0"/>
              <a:t>7. Documentation is maintained for at least 12 months after the last date on the documentation of the caregivers and assistant caregivers working each day, including the hours worked by each;</a:t>
            </a:r>
            <a:endParaRPr dirty="0"/>
          </a:p>
        </p:txBody>
      </p:sp>
      <p:pic>
        <p:nvPicPr>
          <p:cNvPr id="128" name="Google Shape;128;p24" descr="Hourglass"/>
          <p:cNvPicPr preferRelativeResize="0"/>
          <p:nvPr/>
        </p:nvPicPr>
        <p:blipFill rotWithShape="1">
          <a:blip r:embed="rId3">
            <a:alphaModFix/>
          </a:blip>
          <a:srcRect/>
          <a:stretch/>
        </p:blipFill>
        <p:spPr>
          <a:xfrm>
            <a:off x="7629788" y="274638"/>
            <a:ext cx="1057012" cy="105701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25"/>
          <p:cNvPicPr preferRelativeResize="0"/>
          <p:nvPr/>
        </p:nvPicPr>
        <p:blipFill rotWithShape="1">
          <a:blip r:embed="rId3">
            <a:alphaModFix/>
          </a:blip>
          <a:srcRect r="11707"/>
          <a:stretch/>
        </p:blipFill>
        <p:spPr>
          <a:xfrm>
            <a:off x="6370376" y="274638"/>
            <a:ext cx="2405201" cy="1676400"/>
          </a:xfrm>
          <a:prstGeom prst="rect">
            <a:avLst/>
          </a:prstGeom>
          <a:noFill/>
          <a:ln>
            <a:noFill/>
          </a:ln>
        </p:spPr>
      </p:pic>
      <p:sp>
        <p:nvSpPr>
          <p:cNvPr id="135" name="Google Shape;135;p25"/>
          <p:cNvSpPr txBox="1">
            <a:spLocks noGrp="1"/>
          </p:cNvSpPr>
          <p:nvPr>
            <p:ph type="title"/>
          </p:nvPr>
        </p:nvSpPr>
        <p:spPr>
          <a:xfrm>
            <a:off x="457200" y="68775"/>
            <a:ext cx="8229600" cy="786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dirty="0"/>
              <a:t>#9</a:t>
            </a:r>
            <a:endParaRPr dirty="0"/>
          </a:p>
        </p:txBody>
      </p:sp>
      <p:sp>
        <p:nvSpPr>
          <p:cNvPr id="136" name="Google Shape;136;p25"/>
          <p:cNvSpPr txBox="1">
            <a:spLocks noGrp="1"/>
          </p:cNvSpPr>
          <p:nvPr>
            <p:ph type="body" idx="1"/>
          </p:nvPr>
        </p:nvSpPr>
        <p:spPr>
          <a:xfrm>
            <a:off x="368425" y="727075"/>
            <a:ext cx="8229600" cy="4843800"/>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100000"/>
              </a:lnSpc>
              <a:spcBef>
                <a:spcPts val="640"/>
              </a:spcBef>
              <a:spcAft>
                <a:spcPts val="0"/>
              </a:spcAft>
              <a:buClr>
                <a:schemeClr val="dk1"/>
              </a:buClr>
              <a:buSzPct val="250000"/>
              <a:buNone/>
            </a:pPr>
            <a:endParaRPr dirty="0"/>
          </a:p>
          <a:p>
            <a:pPr marL="0" lvl="0" indent="0" algn="l" rtl="0">
              <a:lnSpc>
                <a:spcPct val="100000"/>
              </a:lnSpc>
              <a:spcBef>
                <a:spcPts val="480"/>
              </a:spcBef>
              <a:spcAft>
                <a:spcPts val="0"/>
              </a:spcAft>
              <a:buClr>
                <a:schemeClr val="dk1"/>
              </a:buClr>
              <a:buSzPct val="75000"/>
              <a:buNone/>
            </a:pPr>
            <a:r>
              <a:rPr lang="en-US" sz="8000" dirty="0"/>
              <a:t>R9-10-807(B)(1)(a)-(b):</a:t>
            </a:r>
            <a:endParaRPr dirty="0"/>
          </a:p>
          <a:p>
            <a:pPr marL="0" lvl="0" indent="0" algn="l" rtl="0">
              <a:lnSpc>
                <a:spcPct val="100000"/>
              </a:lnSpc>
              <a:spcBef>
                <a:spcPts val="480"/>
              </a:spcBef>
              <a:spcAft>
                <a:spcPts val="0"/>
              </a:spcAft>
              <a:buClr>
                <a:schemeClr val="dk1"/>
              </a:buClr>
              <a:buSzPct val="171428"/>
              <a:buNone/>
            </a:pPr>
            <a:r>
              <a:rPr lang="en-US" sz="3500" b="1" dirty="0"/>
              <a:t>R9-10-807. Residency and Residency Agreements</a:t>
            </a:r>
            <a:endParaRPr sz="3500" b="1" dirty="0"/>
          </a:p>
          <a:p>
            <a:pPr marL="0" lvl="0" indent="0" algn="l" rtl="0">
              <a:lnSpc>
                <a:spcPct val="100000"/>
              </a:lnSpc>
              <a:spcBef>
                <a:spcPts val="480"/>
              </a:spcBef>
              <a:spcAft>
                <a:spcPts val="0"/>
              </a:spcAft>
              <a:buSzPct val="171428"/>
              <a:buNone/>
            </a:pPr>
            <a:r>
              <a:rPr lang="en-US" sz="3500" dirty="0"/>
              <a:t>B. A manager shall ensure that before or at the time of acceptance of an individual, the individual submits documentation that is dated within 90 calendar days before the individual is accepted by an assisted living facility and:</a:t>
            </a:r>
            <a:endParaRPr dirty="0"/>
          </a:p>
          <a:p>
            <a:pPr marL="0" lvl="0" indent="457200" algn="l" rtl="0">
              <a:lnSpc>
                <a:spcPct val="100000"/>
              </a:lnSpc>
              <a:spcBef>
                <a:spcPts val="480"/>
              </a:spcBef>
              <a:spcAft>
                <a:spcPts val="0"/>
              </a:spcAft>
              <a:buSzPct val="171428"/>
              <a:buNone/>
            </a:pPr>
            <a:r>
              <a:rPr lang="en-US" sz="3500" dirty="0"/>
              <a:t>1. If an individual is requesting or is expected to receive supervisory care services, personal care services, or</a:t>
            </a:r>
            <a:endParaRPr dirty="0"/>
          </a:p>
          <a:p>
            <a:pPr marL="0" lvl="0" indent="0" algn="l" rtl="0">
              <a:lnSpc>
                <a:spcPct val="100000"/>
              </a:lnSpc>
              <a:spcBef>
                <a:spcPts val="480"/>
              </a:spcBef>
              <a:spcAft>
                <a:spcPts val="0"/>
              </a:spcAft>
              <a:buSzPct val="171428"/>
              <a:buNone/>
            </a:pPr>
            <a:r>
              <a:rPr lang="en-US" sz="3500" dirty="0"/>
              <a:t>directed care services:</a:t>
            </a:r>
            <a:endParaRPr dirty="0"/>
          </a:p>
          <a:p>
            <a:pPr marL="0" lvl="0" indent="0" algn="l" rtl="0">
              <a:lnSpc>
                <a:spcPct val="100000"/>
              </a:lnSpc>
              <a:spcBef>
                <a:spcPts val="480"/>
              </a:spcBef>
              <a:spcAft>
                <a:spcPts val="0"/>
              </a:spcAft>
              <a:buSzPct val="171428"/>
              <a:buNone/>
            </a:pPr>
            <a:r>
              <a:rPr lang="en-US" sz="3500" dirty="0"/>
              <a:t>		a. Includes whether the individual requires:</a:t>
            </a:r>
            <a:endParaRPr dirty="0"/>
          </a:p>
          <a:p>
            <a:pPr marL="0" lvl="0" indent="0" algn="l" rtl="0">
              <a:lnSpc>
                <a:spcPct val="100000"/>
              </a:lnSpc>
              <a:spcBef>
                <a:spcPts val="480"/>
              </a:spcBef>
              <a:spcAft>
                <a:spcPts val="0"/>
              </a:spcAft>
              <a:buSzPct val="171428"/>
              <a:buNone/>
            </a:pPr>
            <a:r>
              <a:rPr lang="en-US" sz="3500" dirty="0"/>
              <a:t>			</a:t>
            </a:r>
            <a:r>
              <a:rPr lang="en-US" sz="3500" dirty="0" err="1"/>
              <a:t>i</a:t>
            </a:r>
            <a:r>
              <a:rPr lang="en-US" sz="3500" dirty="0"/>
              <a:t>. Continuous medical services,</a:t>
            </a:r>
            <a:endParaRPr dirty="0"/>
          </a:p>
          <a:p>
            <a:pPr marL="0" lvl="0" indent="0" algn="l" rtl="0">
              <a:lnSpc>
                <a:spcPct val="100000"/>
              </a:lnSpc>
              <a:spcBef>
                <a:spcPts val="480"/>
              </a:spcBef>
              <a:spcAft>
                <a:spcPts val="0"/>
              </a:spcAft>
              <a:buSzPct val="171428"/>
              <a:buNone/>
            </a:pPr>
            <a:r>
              <a:rPr lang="en-US" sz="3500" dirty="0"/>
              <a:t>			ii. Continuous or intermittent nursing services, or</a:t>
            </a:r>
            <a:endParaRPr dirty="0"/>
          </a:p>
          <a:p>
            <a:pPr marL="0" lvl="0" indent="0" algn="l" rtl="0">
              <a:lnSpc>
                <a:spcPct val="100000"/>
              </a:lnSpc>
              <a:spcBef>
                <a:spcPts val="480"/>
              </a:spcBef>
              <a:spcAft>
                <a:spcPts val="0"/>
              </a:spcAft>
              <a:buSzPct val="171428"/>
              <a:buNone/>
            </a:pPr>
            <a:r>
              <a:rPr lang="en-US" sz="3500" dirty="0"/>
              <a:t>			iii. Restraints; and</a:t>
            </a:r>
            <a:endParaRPr sz="3500" dirty="0">
              <a:highlight>
                <a:srgbClr val="FFFF00"/>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dirty="0"/>
              <a:t>#8</a:t>
            </a:r>
            <a:endParaRPr dirty="0"/>
          </a:p>
        </p:txBody>
      </p:sp>
      <p:sp>
        <p:nvSpPr>
          <p:cNvPr id="143" name="Google Shape;143;p26"/>
          <p:cNvSpPr txBox="1">
            <a:spLocks noGrp="1"/>
          </p:cNvSpPr>
          <p:nvPr>
            <p:ph type="body" idx="1"/>
          </p:nvPr>
        </p:nvSpPr>
        <p:spPr>
          <a:xfrm>
            <a:off x="285750" y="1600200"/>
            <a:ext cx="8572500" cy="4526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40"/>
              </a:spcBef>
              <a:spcAft>
                <a:spcPts val="0"/>
              </a:spcAft>
              <a:buSzPts val="3200"/>
              <a:buNone/>
            </a:pPr>
            <a:r>
              <a:rPr lang="en-US"/>
              <a:t>R9-10-818(A)(4):</a:t>
            </a:r>
            <a:endParaRPr/>
          </a:p>
          <a:p>
            <a:pPr marL="0" lvl="0" indent="0" algn="l" rtl="0">
              <a:lnSpc>
                <a:spcPct val="100000"/>
              </a:lnSpc>
              <a:spcBef>
                <a:spcPts val="640"/>
              </a:spcBef>
              <a:spcAft>
                <a:spcPts val="0"/>
              </a:spcAft>
              <a:buSzPts val="3200"/>
              <a:buNone/>
            </a:pPr>
            <a:endParaRPr/>
          </a:p>
          <a:p>
            <a:pPr marL="0" lvl="0" indent="0" algn="l" rtl="0">
              <a:lnSpc>
                <a:spcPct val="100000"/>
              </a:lnSpc>
              <a:spcBef>
                <a:spcPts val="480"/>
              </a:spcBef>
              <a:spcAft>
                <a:spcPts val="0"/>
              </a:spcAft>
              <a:buSzPts val="2400"/>
              <a:buNone/>
            </a:pPr>
            <a:r>
              <a:rPr lang="en-US" sz="2400" b="1"/>
              <a:t>R9-10-818. Emergency and Safety Standards </a:t>
            </a:r>
            <a:endParaRPr sz="2400" b="1"/>
          </a:p>
          <a:p>
            <a:pPr marL="0" lvl="0" indent="0" algn="l" rtl="0">
              <a:lnSpc>
                <a:spcPct val="100000"/>
              </a:lnSpc>
              <a:spcBef>
                <a:spcPts val="480"/>
              </a:spcBef>
              <a:spcAft>
                <a:spcPts val="0"/>
              </a:spcAft>
              <a:buClr>
                <a:schemeClr val="dk1"/>
              </a:buClr>
              <a:buSzPts val="2400"/>
              <a:buNone/>
            </a:pPr>
            <a:r>
              <a:rPr lang="en-US" sz="2400"/>
              <a:t>A. A manager shall ensure that: </a:t>
            </a:r>
            <a:endParaRPr sz="2400"/>
          </a:p>
          <a:p>
            <a:pPr marL="0" lvl="0" indent="457200" algn="l" rtl="0">
              <a:lnSpc>
                <a:spcPct val="100000"/>
              </a:lnSpc>
              <a:spcBef>
                <a:spcPts val="480"/>
              </a:spcBef>
              <a:spcAft>
                <a:spcPts val="0"/>
              </a:spcAft>
              <a:buClr>
                <a:schemeClr val="dk1"/>
              </a:buClr>
              <a:buSzPts val="2400"/>
              <a:buNone/>
            </a:pPr>
            <a:r>
              <a:rPr lang="en-US" sz="2400"/>
              <a:t>4. A disaster drill for employees is conducted on each shift at least once every three months and documented;</a:t>
            </a:r>
            <a:endParaRPr sz="2400"/>
          </a:p>
          <a:p>
            <a:pPr marL="0" lvl="0" indent="0" algn="l" rtl="0">
              <a:lnSpc>
                <a:spcPct val="100000"/>
              </a:lnSpc>
              <a:spcBef>
                <a:spcPts val="480"/>
              </a:spcBef>
              <a:spcAft>
                <a:spcPts val="0"/>
              </a:spcAft>
              <a:buClr>
                <a:schemeClr val="dk1"/>
              </a:buClr>
              <a:buSzPts val="2400"/>
              <a:buNone/>
            </a:pPr>
            <a:endParaRPr sz="2400" b="1"/>
          </a:p>
        </p:txBody>
      </p:sp>
      <p:pic>
        <p:nvPicPr>
          <p:cNvPr id="144" name="Google Shape;144;p26" descr="Photos from the Disaster Drill Held in Sherman | Village of Sherman"/>
          <p:cNvPicPr preferRelativeResize="0"/>
          <p:nvPr/>
        </p:nvPicPr>
        <p:blipFill rotWithShape="1">
          <a:blip r:embed="rId3">
            <a:alphaModFix/>
          </a:blip>
          <a:srcRect/>
          <a:stretch/>
        </p:blipFill>
        <p:spPr>
          <a:xfrm>
            <a:off x="6000750" y="520808"/>
            <a:ext cx="2857500" cy="1428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#6</a:t>
            </a:r>
            <a:endParaRPr/>
          </a:p>
        </p:txBody>
      </p:sp>
      <p:sp>
        <p:nvSpPr>
          <p:cNvPr id="151" name="Google Shape;151;p27"/>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3200"/>
              <a:buNone/>
            </a:pPr>
            <a:r>
              <a:rPr lang="en-US" dirty="0"/>
              <a:t>R9-10-816(B)(3)(c):</a:t>
            </a:r>
            <a:endParaRPr dirty="0"/>
          </a:p>
          <a:p>
            <a:pPr marL="0" lvl="0" indent="0" algn="l" rtl="0">
              <a:lnSpc>
                <a:spcPct val="100000"/>
              </a:lnSpc>
              <a:spcBef>
                <a:spcPts val="640"/>
              </a:spcBef>
              <a:spcAft>
                <a:spcPts val="0"/>
              </a:spcAft>
              <a:buClr>
                <a:schemeClr val="dk1"/>
              </a:buClr>
              <a:buSzPts val="3200"/>
              <a:buNone/>
            </a:pPr>
            <a:endParaRPr dirty="0"/>
          </a:p>
          <a:p>
            <a:pPr marL="0" lvl="0" indent="0" algn="l" rtl="0">
              <a:lnSpc>
                <a:spcPct val="100000"/>
              </a:lnSpc>
              <a:spcBef>
                <a:spcPts val="480"/>
              </a:spcBef>
              <a:spcAft>
                <a:spcPts val="0"/>
              </a:spcAft>
              <a:buClr>
                <a:schemeClr val="dk1"/>
              </a:buClr>
              <a:buSzPts val="2400"/>
              <a:buNone/>
            </a:pPr>
            <a:r>
              <a:rPr lang="en-US" sz="2400" b="1" dirty="0"/>
              <a:t>R9-10-816. Medication Services </a:t>
            </a:r>
            <a:endParaRPr sz="2400" b="1" dirty="0"/>
          </a:p>
          <a:p>
            <a:pPr marL="0" lvl="0" indent="0">
              <a:spcBef>
                <a:spcPts val="480"/>
              </a:spcBef>
              <a:buSzPts val="2400"/>
              <a:buNone/>
            </a:pPr>
            <a:r>
              <a:rPr lang="en-US" sz="2400" dirty="0"/>
              <a:t>B. If an assisted living facility provides medication administration, a manager shall ensure that: </a:t>
            </a:r>
          </a:p>
          <a:p>
            <a:pPr marL="0" lvl="0" indent="457200">
              <a:spcBef>
                <a:spcPts val="480"/>
              </a:spcBef>
              <a:buSzPts val="2400"/>
              <a:buNone/>
            </a:pPr>
            <a:r>
              <a:rPr lang="en-US" sz="2400" dirty="0"/>
              <a:t>3. A medication administered to a resident: </a:t>
            </a:r>
          </a:p>
          <a:p>
            <a:pPr lvl="0" indent="457200">
              <a:spcBef>
                <a:spcPts val="480"/>
              </a:spcBef>
              <a:buSzPts val="2400"/>
              <a:buNone/>
            </a:pPr>
            <a:r>
              <a:rPr lang="en-US" sz="2400" dirty="0"/>
              <a:t>c. Is documented in the resident’s medical record.</a:t>
            </a:r>
          </a:p>
        </p:txBody>
      </p:sp>
      <p:pic>
        <p:nvPicPr>
          <p:cNvPr id="5" name="Google Shape;176;p30" descr="Image result for medication administration">
            <a:extLst>
              <a:ext uri="{FF2B5EF4-FFF2-40B4-BE49-F238E27FC236}">
                <a16:creationId xmlns:a16="http://schemas.microsoft.com/office/drawing/2014/main" id="{1A1801DE-C641-4A57-94CE-9CC576E4E97D}"/>
              </a:ext>
            </a:extLst>
          </p:cNvPr>
          <p:cNvPicPr preferRelativeResize="0"/>
          <p:nvPr/>
        </p:nvPicPr>
        <p:blipFill rotWithShape="1">
          <a:blip r:embed="rId3">
            <a:alphaModFix/>
          </a:blip>
          <a:srcRect b="3918"/>
          <a:stretch/>
        </p:blipFill>
        <p:spPr>
          <a:xfrm>
            <a:off x="7065156" y="116725"/>
            <a:ext cx="1728396" cy="27843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457200" y="14882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dirty="0"/>
              <a:t>#6</a:t>
            </a:r>
            <a:endParaRPr dirty="0"/>
          </a:p>
        </p:txBody>
      </p:sp>
      <p:sp>
        <p:nvSpPr>
          <p:cNvPr id="120" name="Google Shape;120;p23"/>
          <p:cNvSpPr txBox="1">
            <a:spLocks noGrp="1"/>
          </p:cNvSpPr>
          <p:nvPr>
            <p:ph type="body" idx="1"/>
          </p:nvPr>
        </p:nvSpPr>
        <p:spPr>
          <a:xfrm>
            <a:off x="232904" y="1166018"/>
            <a:ext cx="8360680" cy="4525963"/>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SzPct val="107562"/>
              <a:buNone/>
            </a:pPr>
            <a:r>
              <a:rPr lang="en-US" sz="3500" dirty="0"/>
              <a:t>R9-10-815(F)(2)(a)(</a:t>
            </a:r>
            <a:r>
              <a:rPr lang="en-US" sz="3500" dirty="0" err="1"/>
              <a:t>i</a:t>
            </a:r>
            <a:r>
              <a:rPr lang="en-US" sz="3500" dirty="0"/>
              <a:t>)-(ii):</a:t>
            </a:r>
            <a:endParaRPr dirty="0"/>
          </a:p>
          <a:p>
            <a:pPr marL="0" lvl="0" indent="0" algn="l" rtl="0">
              <a:lnSpc>
                <a:spcPct val="100000"/>
              </a:lnSpc>
              <a:spcBef>
                <a:spcPts val="640"/>
              </a:spcBef>
              <a:spcAft>
                <a:spcPts val="0"/>
              </a:spcAft>
              <a:buSzPct val="144796"/>
              <a:buNone/>
            </a:pPr>
            <a:endParaRPr sz="2600" dirty="0"/>
          </a:p>
          <a:p>
            <a:pPr marL="0" lvl="0" indent="0" algn="l" rtl="0">
              <a:lnSpc>
                <a:spcPct val="100000"/>
              </a:lnSpc>
              <a:spcBef>
                <a:spcPts val="480"/>
              </a:spcBef>
              <a:spcAft>
                <a:spcPts val="0"/>
              </a:spcAft>
              <a:buSzPct val="108597"/>
              <a:buNone/>
            </a:pPr>
            <a:r>
              <a:rPr lang="en-US" sz="2600" b="1" dirty="0"/>
              <a:t>R9-10-815. Directed Care Services</a:t>
            </a:r>
            <a:endParaRPr dirty="0"/>
          </a:p>
          <a:p>
            <a:pPr marL="0" lvl="0" indent="0" algn="l" rtl="0">
              <a:lnSpc>
                <a:spcPct val="100000"/>
              </a:lnSpc>
              <a:spcBef>
                <a:spcPts val="480"/>
              </a:spcBef>
              <a:spcAft>
                <a:spcPts val="0"/>
              </a:spcAft>
              <a:buSzPct val="108597"/>
              <a:buNone/>
            </a:pPr>
            <a:r>
              <a:rPr lang="en-US" sz="2600" dirty="0"/>
              <a:t>F. A manager of an assisted living facility authorized to provide directed care services shall ensure that: </a:t>
            </a:r>
            <a:endParaRPr dirty="0"/>
          </a:p>
          <a:p>
            <a:pPr marL="0" lvl="0" indent="0" algn="l" rtl="0">
              <a:lnSpc>
                <a:spcPct val="100000"/>
              </a:lnSpc>
              <a:spcBef>
                <a:spcPts val="480"/>
              </a:spcBef>
              <a:spcAft>
                <a:spcPts val="0"/>
              </a:spcAft>
              <a:buSzPct val="108597"/>
              <a:buNone/>
            </a:pPr>
            <a:r>
              <a:rPr lang="en-US" sz="2600" dirty="0"/>
              <a:t>	2. There is a means of exiting the facility for a resident who does not have a key, special knowledge for egress, or the ability to expend increased physical effort that meets one of the following: </a:t>
            </a:r>
            <a:endParaRPr dirty="0"/>
          </a:p>
          <a:p>
            <a:pPr marL="0" lvl="0" indent="0" algn="l" rtl="0">
              <a:lnSpc>
                <a:spcPct val="100000"/>
              </a:lnSpc>
              <a:spcBef>
                <a:spcPts val="480"/>
              </a:spcBef>
              <a:spcAft>
                <a:spcPts val="0"/>
              </a:spcAft>
              <a:buSzPct val="108597"/>
              <a:buNone/>
            </a:pPr>
            <a:r>
              <a:rPr lang="en-US" sz="2600" dirty="0"/>
              <a:t>	a. Provides access to an outside area that: </a:t>
            </a:r>
            <a:endParaRPr dirty="0"/>
          </a:p>
          <a:p>
            <a:pPr marL="0" lvl="0" indent="0" algn="l" rtl="0">
              <a:lnSpc>
                <a:spcPct val="100000"/>
              </a:lnSpc>
              <a:spcBef>
                <a:spcPts val="480"/>
              </a:spcBef>
              <a:spcAft>
                <a:spcPts val="0"/>
              </a:spcAft>
              <a:buSzPct val="108597"/>
              <a:buNone/>
            </a:pPr>
            <a:r>
              <a:rPr lang="en-US" sz="2600" dirty="0"/>
              <a:t>		</a:t>
            </a:r>
            <a:r>
              <a:rPr lang="en-US" sz="2600" dirty="0" err="1"/>
              <a:t>i</a:t>
            </a:r>
            <a:r>
              <a:rPr lang="en-US" sz="2600" dirty="0"/>
              <a:t>. Allows the resident to be at least 30 feet away from the facility, and </a:t>
            </a:r>
            <a:endParaRPr dirty="0"/>
          </a:p>
          <a:p>
            <a:pPr marL="0" lvl="0" indent="0" algn="l" rtl="0">
              <a:lnSpc>
                <a:spcPct val="100000"/>
              </a:lnSpc>
              <a:spcBef>
                <a:spcPts val="480"/>
              </a:spcBef>
              <a:spcAft>
                <a:spcPts val="0"/>
              </a:spcAft>
              <a:buSzPct val="108597"/>
              <a:buNone/>
            </a:pPr>
            <a:r>
              <a:rPr lang="en-US" sz="2600" dirty="0"/>
              <a:t>		</a:t>
            </a:r>
            <a:r>
              <a:rPr lang="en-US" sz="2600" dirty="0">
                <a:solidFill>
                  <a:schemeClr val="dk1"/>
                </a:solidFill>
              </a:rPr>
              <a:t>ii. </a:t>
            </a:r>
            <a:r>
              <a:rPr lang="en-US" sz="2600" dirty="0"/>
              <a:t>Controls or alerts employees of the egress of a 		resident from the facility</a:t>
            </a:r>
            <a:endParaRPr dirty="0"/>
          </a:p>
          <a:p>
            <a:pPr marL="114300" lvl="0" indent="0" algn="l" rtl="0">
              <a:lnSpc>
                <a:spcPct val="100000"/>
              </a:lnSpc>
              <a:spcBef>
                <a:spcPts val="360"/>
              </a:spcBef>
              <a:spcAft>
                <a:spcPts val="0"/>
              </a:spcAft>
              <a:buSzPct val="66176"/>
              <a:buNone/>
            </a:pPr>
            <a:endParaRPr dirty="0"/>
          </a:p>
        </p:txBody>
      </p:sp>
      <p:pic>
        <p:nvPicPr>
          <p:cNvPr id="121" name="Google Shape;121;p23"/>
          <p:cNvPicPr preferRelativeResize="0"/>
          <p:nvPr/>
        </p:nvPicPr>
        <p:blipFill rotWithShape="1">
          <a:blip r:embed="rId3">
            <a:alphaModFix/>
          </a:blip>
          <a:srcRect/>
          <a:stretch/>
        </p:blipFill>
        <p:spPr>
          <a:xfrm>
            <a:off x="6216033" y="274638"/>
            <a:ext cx="2695063" cy="153555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#5</a:t>
            </a:r>
            <a:endParaRPr/>
          </a:p>
        </p:txBody>
      </p:sp>
      <p:sp>
        <p:nvSpPr>
          <p:cNvPr id="159" name="Google Shape;159;p28"/>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3200"/>
              <a:buNone/>
            </a:pPr>
            <a:r>
              <a:rPr lang="en-US"/>
              <a:t>R9-10-808(C)(1)(g):</a:t>
            </a:r>
            <a:endParaRPr/>
          </a:p>
          <a:p>
            <a:pPr marL="0" lvl="0" indent="0" algn="l" rtl="0">
              <a:lnSpc>
                <a:spcPct val="100000"/>
              </a:lnSpc>
              <a:spcBef>
                <a:spcPts val="640"/>
              </a:spcBef>
              <a:spcAft>
                <a:spcPts val="0"/>
              </a:spcAft>
              <a:buClr>
                <a:schemeClr val="dk1"/>
              </a:buClr>
              <a:buSzPts val="3200"/>
              <a:buNone/>
            </a:pPr>
            <a:endParaRPr/>
          </a:p>
          <a:p>
            <a:pPr marL="0" lvl="0" indent="0" algn="l" rtl="0">
              <a:lnSpc>
                <a:spcPct val="100000"/>
              </a:lnSpc>
              <a:spcBef>
                <a:spcPts val="480"/>
              </a:spcBef>
              <a:spcAft>
                <a:spcPts val="0"/>
              </a:spcAft>
              <a:buClr>
                <a:schemeClr val="dk1"/>
              </a:buClr>
              <a:buSzPts val="2400"/>
              <a:buNone/>
            </a:pPr>
            <a:r>
              <a:rPr lang="en-US" sz="2400" b="1"/>
              <a:t>R9-10-808. Service Plans</a:t>
            </a:r>
            <a:endParaRPr/>
          </a:p>
          <a:p>
            <a:pPr marL="0" lvl="0" indent="0" algn="l" rtl="0">
              <a:lnSpc>
                <a:spcPct val="100000"/>
              </a:lnSpc>
              <a:spcBef>
                <a:spcPts val="480"/>
              </a:spcBef>
              <a:spcAft>
                <a:spcPts val="0"/>
              </a:spcAft>
              <a:buClr>
                <a:schemeClr val="dk1"/>
              </a:buClr>
              <a:buSzPts val="2400"/>
              <a:buNone/>
            </a:pPr>
            <a:r>
              <a:rPr lang="en-US" sz="2400"/>
              <a:t>C. A manager shall ensure that: </a:t>
            </a:r>
            <a:endParaRPr/>
          </a:p>
          <a:p>
            <a:pPr marL="0" lvl="0" indent="457200" algn="l" rtl="0">
              <a:lnSpc>
                <a:spcPct val="100000"/>
              </a:lnSpc>
              <a:spcBef>
                <a:spcPts val="480"/>
              </a:spcBef>
              <a:spcAft>
                <a:spcPts val="0"/>
              </a:spcAft>
              <a:buClr>
                <a:schemeClr val="dk1"/>
              </a:buClr>
              <a:buSzPts val="2400"/>
              <a:buNone/>
            </a:pPr>
            <a:r>
              <a:rPr lang="en-US" sz="2400"/>
              <a:t>1. A caregiver or an assistant caregiver</a:t>
            </a:r>
            <a:endParaRPr/>
          </a:p>
          <a:p>
            <a:pPr marL="457200" lvl="0" indent="457200" algn="l" rtl="0">
              <a:lnSpc>
                <a:spcPct val="100000"/>
              </a:lnSpc>
              <a:spcBef>
                <a:spcPts val="480"/>
              </a:spcBef>
              <a:spcAft>
                <a:spcPts val="0"/>
              </a:spcAft>
              <a:buClr>
                <a:schemeClr val="dk1"/>
              </a:buClr>
              <a:buSzPts val="2400"/>
              <a:buNone/>
            </a:pPr>
            <a:r>
              <a:rPr lang="en-US" sz="2400"/>
              <a:t>g. Documents the services provided in the resident’s medical record</a:t>
            </a:r>
            <a:endParaRPr/>
          </a:p>
        </p:txBody>
      </p:sp>
      <p:pic>
        <p:nvPicPr>
          <p:cNvPr id="160" name="Google Shape;160;p28" descr="Related image"/>
          <p:cNvPicPr preferRelativeResize="0"/>
          <p:nvPr/>
        </p:nvPicPr>
        <p:blipFill rotWithShape="1">
          <a:blip r:embed="rId3">
            <a:alphaModFix/>
          </a:blip>
          <a:srcRect/>
          <a:stretch/>
        </p:blipFill>
        <p:spPr>
          <a:xfrm>
            <a:off x="6654282" y="0"/>
            <a:ext cx="2489716" cy="248971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2"/>
          <p:cNvSpPr txBox="1">
            <a:spLocks noGrp="1"/>
          </p:cNvSpPr>
          <p:nvPr>
            <p:ph type="title"/>
          </p:nvPr>
        </p:nvSpPr>
        <p:spPr>
          <a:xfrm>
            <a:off x="616899" y="195700"/>
            <a:ext cx="8010701"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dirty="0"/>
              <a:t>#4</a:t>
            </a:r>
            <a:endParaRPr dirty="0"/>
          </a:p>
        </p:txBody>
      </p:sp>
      <p:pic>
        <p:nvPicPr>
          <p:cNvPr id="190" name="Google Shape;190;p32"/>
          <p:cNvPicPr preferRelativeResize="0"/>
          <p:nvPr/>
        </p:nvPicPr>
        <p:blipFill rotWithShape="1">
          <a:blip r:embed="rId3">
            <a:alphaModFix/>
          </a:blip>
          <a:srcRect/>
          <a:stretch/>
        </p:blipFill>
        <p:spPr>
          <a:xfrm>
            <a:off x="6109040" y="202750"/>
            <a:ext cx="2838450" cy="1609725"/>
          </a:xfrm>
          <a:prstGeom prst="rect">
            <a:avLst/>
          </a:prstGeom>
          <a:noFill/>
          <a:ln>
            <a:noFill/>
          </a:ln>
        </p:spPr>
      </p:pic>
      <p:sp>
        <p:nvSpPr>
          <p:cNvPr id="191" name="Google Shape;191;p32"/>
          <p:cNvSpPr txBox="1"/>
          <p:nvPr/>
        </p:nvSpPr>
        <p:spPr>
          <a:xfrm>
            <a:off x="337352" y="1645178"/>
            <a:ext cx="8194200" cy="3807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Calibri"/>
                <a:ea typeface="Calibri"/>
                <a:cs typeface="Calibri"/>
                <a:sym typeface="Calibri"/>
              </a:rPr>
              <a:t>R9-10-819(A)(11):</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4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480"/>
              </a:spcBef>
              <a:spcAft>
                <a:spcPts val="0"/>
              </a:spcAft>
              <a:buClr>
                <a:srgbClr val="000000"/>
              </a:buClr>
              <a:buSzPts val="2400"/>
              <a:buFont typeface="Arial"/>
              <a:buNone/>
            </a:pPr>
            <a:r>
              <a:rPr lang="en-US" sz="2400" b="1" i="0" u="none" strike="noStrike" cap="none">
                <a:solidFill>
                  <a:schemeClr val="dk1"/>
                </a:solidFill>
                <a:latin typeface="Calibri"/>
                <a:ea typeface="Calibri"/>
                <a:cs typeface="Calibri"/>
                <a:sym typeface="Calibri"/>
              </a:rPr>
              <a:t>R9-10-819. Environmental Standards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48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A. A manager shall ensure that: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48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 	11. Poisonous or toxic materials stored by the assisted living facility are maintained in labeled containers in a locked area separate from food preparation and storage, dining areas, and medications and are inaccessible to residents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dirty="0"/>
              <a:t>#3</a:t>
            </a:r>
            <a:endParaRPr dirty="0"/>
          </a:p>
        </p:txBody>
      </p:sp>
      <p:sp>
        <p:nvSpPr>
          <p:cNvPr id="182" name="Google Shape;182;p3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3200"/>
              <a:buNone/>
            </a:pPr>
            <a:r>
              <a:rPr lang="en-US" dirty="0"/>
              <a:t>R9-10-816(F)(1):</a:t>
            </a:r>
            <a:endParaRPr dirty="0"/>
          </a:p>
          <a:p>
            <a:pPr marL="0" lvl="0" indent="0" algn="l" rtl="0">
              <a:lnSpc>
                <a:spcPct val="100000"/>
              </a:lnSpc>
              <a:spcBef>
                <a:spcPts val="640"/>
              </a:spcBef>
              <a:spcAft>
                <a:spcPts val="0"/>
              </a:spcAft>
              <a:buSzPts val="3200"/>
              <a:buNone/>
            </a:pPr>
            <a:endParaRPr dirty="0"/>
          </a:p>
          <a:p>
            <a:pPr marL="0" lvl="0" indent="0" algn="l" rtl="0">
              <a:lnSpc>
                <a:spcPct val="100000"/>
              </a:lnSpc>
              <a:spcBef>
                <a:spcPts val="480"/>
              </a:spcBef>
              <a:spcAft>
                <a:spcPts val="0"/>
              </a:spcAft>
              <a:buSzPts val="2400"/>
              <a:buNone/>
            </a:pPr>
            <a:r>
              <a:rPr lang="en-US" sz="2400" b="1" dirty="0"/>
              <a:t>R9-10-816. Medication Services</a:t>
            </a:r>
            <a:endParaRPr dirty="0"/>
          </a:p>
          <a:p>
            <a:pPr marL="0" lvl="0" indent="0" algn="l" rtl="0">
              <a:lnSpc>
                <a:spcPct val="100000"/>
              </a:lnSpc>
              <a:spcBef>
                <a:spcPts val="480"/>
              </a:spcBef>
              <a:spcAft>
                <a:spcPts val="0"/>
              </a:spcAft>
              <a:buSzPts val="2400"/>
              <a:buNone/>
            </a:pPr>
            <a:r>
              <a:rPr lang="en-US" sz="2400" dirty="0"/>
              <a:t>A. When medication is stored by an assisted living facility, a manager shall ensure that: </a:t>
            </a:r>
            <a:endParaRPr dirty="0"/>
          </a:p>
          <a:p>
            <a:pPr marL="0" lvl="0" indent="0" algn="l" rtl="0">
              <a:lnSpc>
                <a:spcPct val="100000"/>
              </a:lnSpc>
              <a:spcBef>
                <a:spcPts val="480"/>
              </a:spcBef>
              <a:spcAft>
                <a:spcPts val="0"/>
              </a:spcAft>
              <a:buSzPts val="2400"/>
              <a:buNone/>
            </a:pPr>
            <a:r>
              <a:rPr lang="en-US" sz="2400" dirty="0"/>
              <a:t> 	1. Medication is stored in a separate locked room, closet, cabinet, or self-contained unit used only for medication storage;</a:t>
            </a:r>
            <a:endParaRPr dirty="0"/>
          </a:p>
        </p:txBody>
      </p:sp>
      <p:pic>
        <p:nvPicPr>
          <p:cNvPr id="183" name="Google Shape;183;p31"/>
          <p:cNvPicPr preferRelativeResize="0"/>
          <p:nvPr/>
        </p:nvPicPr>
        <p:blipFill rotWithShape="1">
          <a:blip r:embed="rId3">
            <a:alphaModFix/>
          </a:blip>
          <a:srcRect/>
          <a:stretch/>
        </p:blipFill>
        <p:spPr>
          <a:xfrm>
            <a:off x="6157312" y="393007"/>
            <a:ext cx="2724150" cy="1676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dirty="0"/>
              <a:t>#2</a:t>
            </a:r>
            <a:endParaRPr dirty="0"/>
          </a:p>
        </p:txBody>
      </p:sp>
      <p:sp>
        <p:nvSpPr>
          <p:cNvPr id="175" name="Google Shape;175;p3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3200"/>
              <a:buNone/>
            </a:pPr>
            <a:r>
              <a:rPr lang="en-US" dirty="0"/>
              <a:t>R9-10-816(B)(3)(b):</a:t>
            </a:r>
            <a:endParaRPr dirty="0"/>
          </a:p>
          <a:p>
            <a:pPr marL="0" lvl="0" indent="0" algn="l" rtl="0">
              <a:lnSpc>
                <a:spcPct val="100000"/>
              </a:lnSpc>
              <a:spcBef>
                <a:spcPts val="640"/>
              </a:spcBef>
              <a:spcAft>
                <a:spcPts val="0"/>
              </a:spcAft>
              <a:buClr>
                <a:schemeClr val="dk1"/>
              </a:buClr>
              <a:buSzPts val="3200"/>
              <a:buNone/>
            </a:pPr>
            <a:endParaRPr dirty="0"/>
          </a:p>
          <a:p>
            <a:pPr marL="0" lvl="0" indent="0" algn="l" rtl="0">
              <a:lnSpc>
                <a:spcPct val="100000"/>
              </a:lnSpc>
              <a:spcBef>
                <a:spcPts val="640"/>
              </a:spcBef>
              <a:spcAft>
                <a:spcPts val="0"/>
              </a:spcAft>
              <a:buClr>
                <a:schemeClr val="dk1"/>
              </a:buClr>
              <a:buSzPts val="3200"/>
              <a:buNone/>
            </a:pPr>
            <a:r>
              <a:rPr lang="en-US" sz="2400" b="1" dirty="0"/>
              <a:t>R9-10-816. Medication Services </a:t>
            </a:r>
            <a:endParaRPr sz="2400" b="1" dirty="0"/>
          </a:p>
          <a:p>
            <a:pPr marL="0" lvl="0" indent="0" algn="l" rtl="0">
              <a:lnSpc>
                <a:spcPct val="100000"/>
              </a:lnSpc>
              <a:spcBef>
                <a:spcPts val="480"/>
              </a:spcBef>
              <a:spcAft>
                <a:spcPts val="0"/>
              </a:spcAft>
              <a:buClr>
                <a:schemeClr val="dk1"/>
              </a:buClr>
              <a:buSzPts val="2400"/>
              <a:buNone/>
            </a:pPr>
            <a:r>
              <a:rPr lang="en-US" sz="2400" dirty="0"/>
              <a:t>B. If an assisted living facility provides medication administration, a manager shall ensure that: </a:t>
            </a:r>
            <a:endParaRPr sz="2400" dirty="0"/>
          </a:p>
          <a:p>
            <a:pPr marL="0" lvl="0" indent="457200" algn="l" rtl="0">
              <a:lnSpc>
                <a:spcPct val="100000"/>
              </a:lnSpc>
              <a:spcBef>
                <a:spcPts val="480"/>
              </a:spcBef>
              <a:spcAft>
                <a:spcPts val="0"/>
              </a:spcAft>
              <a:buClr>
                <a:schemeClr val="dk1"/>
              </a:buClr>
              <a:buSzPts val="2400"/>
              <a:buNone/>
            </a:pPr>
            <a:r>
              <a:rPr lang="en-US" sz="2400" dirty="0"/>
              <a:t>3. A medication administered to a resident: </a:t>
            </a:r>
            <a:endParaRPr sz="2400" dirty="0"/>
          </a:p>
          <a:p>
            <a:pPr marL="457200" lvl="0" indent="457200" algn="l" rtl="0">
              <a:lnSpc>
                <a:spcPct val="100000"/>
              </a:lnSpc>
              <a:spcBef>
                <a:spcPts val="480"/>
              </a:spcBef>
              <a:spcAft>
                <a:spcPts val="0"/>
              </a:spcAft>
              <a:buClr>
                <a:schemeClr val="dk1"/>
              </a:buClr>
              <a:buSzPts val="2400"/>
              <a:buNone/>
            </a:pPr>
            <a:r>
              <a:rPr lang="en-US" sz="2400" dirty="0"/>
              <a:t>b. Is administered in compliance with a medication order, 	and</a:t>
            </a:r>
            <a:endParaRPr sz="2400" dirty="0"/>
          </a:p>
          <a:p>
            <a:pPr marL="0" lvl="0" indent="0" algn="l" rtl="0">
              <a:lnSpc>
                <a:spcPct val="100000"/>
              </a:lnSpc>
              <a:spcBef>
                <a:spcPts val="480"/>
              </a:spcBef>
              <a:spcAft>
                <a:spcPts val="0"/>
              </a:spcAft>
              <a:buClr>
                <a:schemeClr val="dk1"/>
              </a:buClr>
              <a:buSzPts val="2400"/>
              <a:buNone/>
            </a:pPr>
            <a:endParaRPr sz="2400" dirty="0"/>
          </a:p>
        </p:txBody>
      </p:sp>
      <p:pic>
        <p:nvPicPr>
          <p:cNvPr id="176" name="Google Shape;176;p30" descr="Image result for medication administration"/>
          <p:cNvPicPr preferRelativeResize="0"/>
          <p:nvPr/>
        </p:nvPicPr>
        <p:blipFill rotWithShape="1">
          <a:blip r:embed="rId3">
            <a:alphaModFix/>
          </a:blip>
          <a:srcRect b="3918"/>
          <a:stretch/>
        </p:blipFill>
        <p:spPr>
          <a:xfrm>
            <a:off x="7065156" y="116725"/>
            <a:ext cx="1728396" cy="27843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What Will Be Covered</a:t>
            </a:r>
            <a:endParaRPr/>
          </a:p>
        </p:txBody>
      </p:sp>
      <p:sp>
        <p:nvSpPr>
          <p:cNvPr id="59" name="Google Shape;59;p14"/>
          <p:cNvSpPr txBox="1">
            <a:spLocks noGrp="1"/>
          </p:cNvSpPr>
          <p:nvPr>
            <p:ph type="body" idx="1"/>
          </p:nvPr>
        </p:nvSpPr>
        <p:spPr>
          <a:xfrm>
            <a:off x="457200" y="1208499"/>
            <a:ext cx="8229600" cy="4850400"/>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00000"/>
              </a:lnSpc>
              <a:spcBef>
                <a:spcPts val="0"/>
              </a:spcBef>
              <a:spcAft>
                <a:spcPts val="0"/>
              </a:spcAft>
              <a:buClr>
                <a:schemeClr val="dk1"/>
              </a:buClr>
              <a:buSzPct val="129032"/>
              <a:buChar char="•"/>
            </a:pPr>
            <a:r>
              <a:rPr lang="en-US"/>
              <a:t>Bureau of Residential Facilities Licensing (BRFL) Overview</a:t>
            </a:r>
            <a:endParaRPr/>
          </a:p>
          <a:p>
            <a:pPr marL="0" lvl="0" indent="0" algn="l" rtl="0">
              <a:lnSpc>
                <a:spcPct val="100000"/>
              </a:lnSpc>
              <a:spcBef>
                <a:spcPts val="0"/>
              </a:spcBef>
              <a:spcAft>
                <a:spcPts val="0"/>
              </a:spcAft>
              <a:buClr>
                <a:schemeClr val="dk1"/>
              </a:buClr>
              <a:buSzPct val="129032"/>
              <a:buNone/>
            </a:pPr>
            <a:endParaRPr/>
          </a:p>
          <a:p>
            <a:pPr marL="342900" lvl="0" indent="-342900" algn="l" rtl="0">
              <a:lnSpc>
                <a:spcPct val="100000"/>
              </a:lnSpc>
              <a:spcBef>
                <a:spcPts val="640"/>
              </a:spcBef>
              <a:spcAft>
                <a:spcPts val="0"/>
              </a:spcAft>
              <a:buClr>
                <a:schemeClr val="dk1"/>
              </a:buClr>
              <a:buSzPct val="129032"/>
              <a:buChar char="•"/>
            </a:pPr>
            <a:r>
              <a:rPr lang="en-US"/>
              <a:t>Assisted Living Facility Data</a:t>
            </a:r>
            <a:endParaRPr/>
          </a:p>
          <a:p>
            <a:pPr marL="0" lvl="0" indent="0" algn="l" rtl="0">
              <a:lnSpc>
                <a:spcPct val="100000"/>
              </a:lnSpc>
              <a:spcBef>
                <a:spcPts val="640"/>
              </a:spcBef>
              <a:spcAft>
                <a:spcPts val="0"/>
              </a:spcAft>
              <a:buClr>
                <a:schemeClr val="dk1"/>
              </a:buClr>
              <a:buSzPct val="129032"/>
              <a:buNone/>
            </a:pPr>
            <a:endParaRPr/>
          </a:p>
          <a:p>
            <a:pPr marL="342900" lvl="0" indent="-342900" algn="l" rtl="0">
              <a:lnSpc>
                <a:spcPct val="100000"/>
              </a:lnSpc>
              <a:spcBef>
                <a:spcPts val="640"/>
              </a:spcBef>
              <a:spcAft>
                <a:spcPts val="0"/>
              </a:spcAft>
              <a:buClr>
                <a:schemeClr val="dk1"/>
              </a:buClr>
              <a:buSzPct val="129032"/>
              <a:buChar char="•"/>
            </a:pPr>
            <a:r>
              <a:rPr lang="en-US"/>
              <a:t>Top 10 Deficiencies</a:t>
            </a:r>
            <a:endParaRPr/>
          </a:p>
          <a:p>
            <a:pPr marL="0" lvl="0" indent="0" algn="l" rtl="0">
              <a:lnSpc>
                <a:spcPct val="100000"/>
              </a:lnSpc>
              <a:spcBef>
                <a:spcPts val="640"/>
              </a:spcBef>
              <a:spcAft>
                <a:spcPts val="0"/>
              </a:spcAft>
              <a:buClr>
                <a:schemeClr val="dk1"/>
              </a:buClr>
              <a:buSzPct val="129032"/>
              <a:buNone/>
            </a:pPr>
            <a:endParaRPr/>
          </a:p>
          <a:p>
            <a:pPr marL="342900" lvl="0" indent="-342900" algn="l" rtl="0">
              <a:lnSpc>
                <a:spcPct val="100000"/>
              </a:lnSpc>
              <a:spcBef>
                <a:spcPts val="640"/>
              </a:spcBef>
              <a:spcAft>
                <a:spcPts val="0"/>
              </a:spcAft>
              <a:buSzPct val="129032"/>
              <a:buChar char="•"/>
            </a:pPr>
            <a:r>
              <a:rPr lang="en-US"/>
              <a:t>BRFL and Statutory Updates </a:t>
            </a:r>
            <a:endParaRPr/>
          </a:p>
          <a:p>
            <a:pPr marL="342900" lvl="0" indent="-139700" algn="l" rtl="0">
              <a:lnSpc>
                <a:spcPct val="100000"/>
              </a:lnSpc>
              <a:spcBef>
                <a:spcPts val="640"/>
              </a:spcBef>
              <a:spcAft>
                <a:spcPts val="0"/>
              </a:spcAft>
              <a:buSzPct val="129032"/>
              <a:buNone/>
            </a:pPr>
            <a:endParaRPr/>
          </a:p>
          <a:p>
            <a:pPr marL="342900" lvl="0" indent="-342900" algn="l" rtl="0">
              <a:lnSpc>
                <a:spcPct val="100000"/>
              </a:lnSpc>
              <a:spcBef>
                <a:spcPts val="640"/>
              </a:spcBef>
              <a:spcAft>
                <a:spcPts val="0"/>
              </a:spcAft>
              <a:buSzPct val="129032"/>
              <a:buChar char="•"/>
            </a:pPr>
            <a:r>
              <a:rPr lang="en-US"/>
              <a:t>Maintaining compliance</a:t>
            </a:r>
            <a:endParaRPr/>
          </a:p>
          <a:p>
            <a:pPr marL="0" lvl="0" indent="0" algn="l" rtl="0">
              <a:lnSpc>
                <a:spcPct val="100000"/>
              </a:lnSpc>
              <a:spcBef>
                <a:spcPts val="640"/>
              </a:spcBef>
              <a:spcAft>
                <a:spcPts val="0"/>
              </a:spcAft>
              <a:buClr>
                <a:schemeClr val="dk1"/>
              </a:buClr>
              <a:buSzPct val="129032"/>
              <a:buNone/>
            </a:pPr>
            <a:endParaRPr/>
          </a:p>
          <a:p>
            <a:pPr marL="342900" lvl="0" indent="-342899" algn="l" rtl="0">
              <a:lnSpc>
                <a:spcPct val="100000"/>
              </a:lnSpc>
              <a:spcBef>
                <a:spcPts val="640"/>
              </a:spcBef>
              <a:spcAft>
                <a:spcPts val="0"/>
              </a:spcAft>
              <a:buSzPct val="129031"/>
              <a:buChar char="•"/>
            </a:pPr>
            <a:r>
              <a:rPr lang="en-US"/>
              <a:t>Available Online Tools and Resources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29"/>
          <p:cNvPicPr preferRelativeResize="0"/>
          <p:nvPr/>
        </p:nvPicPr>
        <p:blipFill rotWithShape="1">
          <a:blip r:embed="rId3">
            <a:alphaModFix amt="21000"/>
          </a:blip>
          <a:srcRect/>
          <a:stretch/>
        </p:blipFill>
        <p:spPr>
          <a:xfrm>
            <a:off x="6302225" y="0"/>
            <a:ext cx="2841784" cy="2407371"/>
          </a:xfrm>
          <a:prstGeom prst="rect">
            <a:avLst/>
          </a:prstGeom>
          <a:noFill/>
          <a:ln>
            <a:noFill/>
          </a:ln>
        </p:spPr>
      </p:pic>
      <p:sp>
        <p:nvSpPr>
          <p:cNvPr id="167" name="Google Shape;167;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dirty="0"/>
              <a:t>#1</a:t>
            </a:r>
            <a:endParaRPr dirty="0"/>
          </a:p>
        </p:txBody>
      </p:sp>
      <p:sp>
        <p:nvSpPr>
          <p:cNvPr id="168" name="Google Shape;168;p29"/>
          <p:cNvSpPr txBox="1">
            <a:spLocks noGrp="1"/>
          </p:cNvSpPr>
          <p:nvPr>
            <p:ph type="body" idx="1"/>
          </p:nvPr>
        </p:nvSpPr>
        <p:spPr>
          <a:xfrm>
            <a:off x="128300" y="1417650"/>
            <a:ext cx="8949900" cy="4526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400" b="1"/>
              <a:t>A.R.S.</a:t>
            </a:r>
            <a:r>
              <a:rPr lang="en-US" sz="2400"/>
              <a:t> </a:t>
            </a:r>
            <a:r>
              <a:rPr lang="en-US" sz="2400" b="1"/>
              <a:t>§</a:t>
            </a:r>
            <a:r>
              <a:rPr lang="en-US" sz="2400"/>
              <a:t> </a:t>
            </a:r>
            <a:r>
              <a:rPr lang="en-US" sz="2400" b="1"/>
              <a:t>36-420.01. Health care institutions; fall prevention and fall recovery; training programs; definition</a:t>
            </a:r>
            <a:endParaRPr sz="2400" b="1"/>
          </a:p>
          <a:p>
            <a:pPr marL="0" lvl="0" indent="0" algn="l" rtl="0">
              <a:lnSpc>
                <a:spcPct val="115000"/>
              </a:lnSpc>
              <a:spcBef>
                <a:spcPts val="1500"/>
              </a:spcBef>
              <a:spcAft>
                <a:spcPts val="1500"/>
              </a:spcAft>
              <a:buClr>
                <a:schemeClr val="dk1"/>
              </a:buClr>
              <a:buSzPts val="1100"/>
              <a:buNone/>
            </a:pPr>
            <a:r>
              <a:rPr lang="en-US" sz="2400"/>
              <a:t>A. Each health care institution shall develop and administer a training program for all staff regarding fall prevention and fall recovery. The training program shall include initial training and continued competency training in fall prevention and fall recovery. A health care institution may use information and training materials from the department's Arizona falls prevention coalition in developing the training program.</a:t>
            </a: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AC7B2-7466-428A-9DB1-A467038C73EB}"/>
              </a:ext>
            </a:extLst>
          </p:cNvPr>
          <p:cNvSpPr>
            <a:spLocks noGrp="1"/>
          </p:cNvSpPr>
          <p:nvPr>
            <p:ph type="title"/>
          </p:nvPr>
        </p:nvSpPr>
        <p:spPr>
          <a:xfrm>
            <a:off x="457200" y="98612"/>
            <a:ext cx="8229600" cy="1004047"/>
          </a:xfrm>
        </p:spPr>
        <p:txBody>
          <a:bodyPr/>
          <a:lstStyle/>
          <a:p>
            <a:r>
              <a:rPr lang="en-US" dirty="0"/>
              <a:t>Top 10 Overview</a:t>
            </a:r>
          </a:p>
        </p:txBody>
      </p:sp>
      <p:sp>
        <p:nvSpPr>
          <p:cNvPr id="3" name="Text Placeholder 2">
            <a:extLst>
              <a:ext uri="{FF2B5EF4-FFF2-40B4-BE49-F238E27FC236}">
                <a16:creationId xmlns:a16="http://schemas.microsoft.com/office/drawing/2014/main" id="{DF89E79E-603C-45C4-813C-BC09F6090B19}"/>
              </a:ext>
            </a:extLst>
          </p:cNvPr>
          <p:cNvSpPr>
            <a:spLocks noGrp="1"/>
          </p:cNvSpPr>
          <p:nvPr>
            <p:ph type="body" idx="1"/>
          </p:nvPr>
        </p:nvSpPr>
        <p:spPr>
          <a:xfrm>
            <a:off x="457200" y="950260"/>
            <a:ext cx="8086165" cy="45719"/>
          </a:xfrm>
        </p:spPr>
        <p:txBody>
          <a:bodyPr>
            <a:normAutofit fontScale="25000" lnSpcReduction="20000"/>
          </a:bodyPr>
          <a:lstStyle/>
          <a:p>
            <a:pPr marL="114300" indent="0">
              <a:buNone/>
            </a:pPr>
            <a:endParaRPr lang="en-US" dirty="0"/>
          </a:p>
        </p:txBody>
      </p:sp>
      <p:pic>
        <p:nvPicPr>
          <p:cNvPr id="4" name="Picture 3">
            <a:extLst>
              <a:ext uri="{FF2B5EF4-FFF2-40B4-BE49-F238E27FC236}">
                <a16:creationId xmlns:a16="http://schemas.microsoft.com/office/drawing/2014/main" id="{A24E1B37-1EF3-4463-B2F0-54DFB14C27ED}"/>
              </a:ext>
            </a:extLst>
          </p:cNvPr>
          <p:cNvPicPr>
            <a:picLocks noChangeAspect="1"/>
          </p:cNvPicPr>
          <p:nvPr/>
        </p:nvPicPr>
        <p:blipFill>
          <a:blip r:embed="rId2"/>
          <a:stretch>
            <a:fillRect/>
          </a:stretch>
        </p:blipFill>
        <p:spPr>
          <a:xfrm>
            <a:off x="1712258" y="907329"/>
            <a:ext cx="5576047" cy="4916863"/>
          </a:xfrm>
          <a:prstGeom prst="rect">
            <a:avLst/>
          </a:prstGeom>
        </p:spPr>
      </p:pic>
    </p:spTree>
    <p:extLst>
      <p:ext uri="{BB962C8B-B14F-4D97-AF65-F5344CB8AC3E}">
        <p14:creationId xmlns:p14="http://schemas.microsoft.com/office/powerpoint/2010/main" val="3836528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4"/>
          <p:cNvSpPr txBox="1">
            <a:spLocks noGrp="1"/>
          </p:cNvSpPr>
          <p:nvPr>
            <p:ph type="title"/>
          </p:nvPr>
        </p:nvSpPr>
        <p:spPr>
          <a:xfrm>
            <a:off x="457200" y="2857500"/>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Updates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dirty="0"/>
              <a:t>TB Rules A.A.C. R9-10-113</a:t>
            </a:r>
            <a:endParaRPr dirty="0"/>
          </a:p>
        </p:txBody>
      </p:sp>
      <p:sp>
        <p:nvSpPr>
          <p:cNvPr id="284" name="Google Shape;284;p4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fontScale="85000" lnSpcReduction="10000"/>
          </a:bodyPr>
          <a:lstStyle/>
          <a:p>
            <a:pPr marL="457200" lvl="0" indent="-342900" algn="l" rtl="0">
              <a:lnSpc>
                <a:spcPct val="100000"/>
              </a:lnSpc>
              <a:spcBef>
                <a:spcPts val="360"/>
              </a:spcBef>
              <a:spcAft>
                <a:spcPts val="0"/>
              </a:spcAft>
              <a:buSzPct val="86434"/>
              <a:buChar char="•"/>
            </a:pPr>
            <a:r>
              <a:rPr lang="en-US"/>
              <a:t>Facility needs a TB Infection Control Program</a:t>
            </a:r>
            <a:endParaRPr sz="2800"/>
          </a:p>
          <a:p>
            <a:pPr marL="457200" lvl="0" indent="-342900" algn="l" rtl="0">
              <a:lnSpc>
                <a:spcPct val="100000"/>
              </a:lnSpc>
              <a:spcBef>
                <a:spcPts val="360"/>
              </a:spcBef>
              <a:spcAft>
                <a:spcPts val="0"/>
              </a:spcAft>
              <a:buSzPct val="86434"/>
              <a:buChar char="•"/>
            </a:pPr>
            <a:r>
              <a:rPr lang="en-US"/>
              <a:t>Annually provide in-service training for signs and symptoms of TB infection</a:t>
            </a:r>
            <a:endParaRPr sz="2800"/>
          </a:p>
          <a:p>
            <a:pPr marL="457200" lvl="0" indent="-342900" algn="l" rtl="0">
              <a:lnSpc>
                <a:spcPct val="100000"/>
              </a:lnSpc>
              <a:spcBef>
                <a:spcPts val="360"/>
              </a:spcBef>
              <a:spcAft>
                <a:spcPts val="0"/>
              </a:spcAft>
              <a:buSzPct val="86434"/>
              <a:buChar char="•"/>
            </a:pPr>
            <a:r>
              <a:rPr lang="en-US"/>
              <a:t>Annually assess the facility’s risk of exposure</a:t>
            </a:r>
            <a:endParaRPr sz="2800"/>
          </a:p>
          <a:p>
            <a:pPr marL="914400" lvl="1" indent="-342900" algn="l" rtl="0">
              <a:lnSpc>
                <a:spcPct val="100000"/>
              </a:lnSpc>
              <a:spcBef>
                <a:spcPts val="360"/>
              </a:spcBef>
              <a:spcAft>
                <a:spcPts val="0"/>
              </a:spcAft>
              <a:buSzPct val="102940"/>
              <a:buChar char="–"/>
            </a:pPr>
            <a:r>
              <a:rPr lang="en-US"/>
              <a:t>This assessment is very simple, as all they need to determine if there has been any infections within the facility and what the overall risk is to the facility</a:t>
            </a:r>
            <a:endParaRPr sz="2400"/>
          </a:p>
          <a:p>
            <a:pPr marL="914400" lvl="1" indent="-342900" algn="l" rtl="0">
              <a:lnSpc>
                <a:spcPct val="100000"/>
              </a:lnSpc>
              <a:spcBef>
                <a:spcPts val="360"/>
              </a:spcBef>
              <a:spcAft>
                <a:spcPts val="0"/>
              </a:spcAft>
              <a:buSzPct val="102940"/>
              <a:buChar char="–"/>
            </a:pPr>
            <a:r>
              <a:rPr lang="en-US"/>
              <a:t>This assessment does not require TB testing/symptom screening at that time</a:t>
            </a:r>
            <a:endParaRPr sz="2400"/>
          </a:p>
          <a:p>
            <a:pPr marL="457200" lvl="0" indent="-342900" algn="l" rtl="0">
              <a:lnSpc>
                <a:spcPct val="100000"/>
              </a:lnSpc>
              <a:spcBef>
                <a:spcPts val="360"/>
              </a:spcBef>
              <a:spcAft>
                <a:spcPts val="0"/>
              </a:spcAft>
              <a:buSzPct val="86434"/>
              <a:buChar char="•"/>
            </a:pPr>
            <a:r>
              <a:rPr lang="en-US"/>
              <a:t>Report suspected infectious TB to local health department and do any contact tracing if necessary</a:t>
            </a:r>
            <a:endParaRPr sz="2800"/>
          </a:p>
          <a:p>
            <a:pPr marL="457200" lvl="0" indent="-228600" algn="l" rtl="0">
              <a:lnSpc>
                <a:spcPct val="100000"/>
              </a:lnSpc>
              <a:spcBef>
                <a:spcPts val="360"/>
              </a:spcBef>
              <a:spcAft>
                <a:spcPts val="0"/>
              </a:spcAft>
              <a:buClr>
                <a:schemeClr val="dk1"/>
              </a:buClr>
              <a:buSzPct val="66176"/>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6"/>
          <p:cNvSpPr txBox="1">
            <a:spLocks noGrp="1"/>
          </p:cNvSpPr>
          <p:nvPr>
            <p:ph type="title"/>
          </p:nvPr>
        </p:nvSpPr>
        <p:spPr>
          <a:xfrm>
            <a:off x="457200" y="1"/>
            <a:ext cx="8229600" cy="8745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45454"/>
              <a:buNone/>
            </a:pPr>
            <a:r>
              <a:rPr lang="en-US"/>
              <a:t>TB Rules A.A.C. R9-10-113 (Personnel)</a:t>
            </a:r>
            <a:endParaRPr/>
          </a:p>
        </p:txBody>
      </p:sp>
      <p:sp>
        <p:nvSpPr>
          <p:cNvPr id="290" name="Google Shape;290;p46"/>
          <p:cNvSpPr txBox="1">
            <a:spLocks noGrp="1"/>
          </p:cNvSpPr>
          <p:nvPr>
            <p:ph type="body" idx="1"/>
          </p:nvPr>
        </p:nvSpPr>
        <p:spPr>
          <a:xfrm>
            <a:off x="457200" y="874502"/>
            <a:ext cx="8229600" cy="5251800"/>
          </a:xfrm>
          <a:prstGeom prst="rect">
            <a:avLst/>
          </a:prstGeom>
          <a:noFill/>
          <a:ln>
            <a:noFill/>
          </a:ln>
        </p:spPr>
        <p:txBody>
          <a:bodyPr spcFirstLastPara="1" wrap="square" lIns="91425" tIns="45700" rIns="91425" bIns="45700" anchor="t" anchorCtr="0">
            <a:normAutofit fontScale="70000" lnSpcReduction="20000"/>
          </a:bodyPr>
          <a:lstStyle/>
          <a:p>
            <a:pPr marL="457200" lvl="0" indent="-358575" algn="l" rtl="0">
              <a:lnSpc>
                <a:spcPct val="100000"/>
              </a:lnSpc>
              <a:spcBef>
                <a:spcPts val="360"/>
              </a:spcBef>
              <a:spcAft>
                <a:spcPts val="0"/>
              </a:spcAft>
              <a:buSzPct val="117550"/>
              <a:buChar char="•"/>
            </a:pPr>
            <a:r>
              <a:rPr lang="en-US"/>
              <a:t>New employees need a TB test and baseline symptom screening</a:t>
            </a:r>
            <a:endParaRPr sz="2800"/>
          </a:p>
          <a:p>
            <a:pPr marL="914400" lvl="1" indent="-358901" algn="l" rtl="0">
              <a:lnSpc>
                <a:spcPct val="100000"/>
              </a:lnSpc>
              <a:spcBef>
                <a:spcPts val="360"/>
              </a:spcBef>
              <a:spcAft>
                <a:spcPts val="0"/>
              </a:spcAft>
              <a:buSzPct val="139998"/>
              <a:buChar char="–"/>
            </a:pPr>
            <a:r>
              <a:rPr lang="en-US"/>
              <a:t>2 step TB skin test OR 1 TB blood test </a:t>
            </a:r>
            <a:endParaRPr sz="2400"/>
          </a:p>
          <a:p>
            <a:pPr marL="914400" lvl="1" indent="-358901" algn="l" rtl="0">
              <a:lnSpc>
                <a:spcPct val="100000"/>
              </a:lnSpc>
              <a:spcBef>
                <a:spcPts val="360"/>
              </a:spcBef>
              <a:spcAft>
                <a:spcPts val="0"/>
              </a:spcAft>
              <a:buSzPct val="139998"/>
              <a:buChar char="–"/>
            </a:pPr>
            <a:r>
              <a:rPr lang="en-US"/>
              <a:t>2 step TB skin test can be done 1-3 weeks apart </a:t>
            </a:r>
            <a:endParaRPr sz="2400"/>
          </a:p>
          <a:p>
            <a:pPr marL="914400" lvl="1" indent="-358901" algn="l" rtl="0">
              <a:lnSpc>
                <a:spcPct val="100000"/>
              </a:lnSpc>
              <a:spcBef>
                <a:spcPts val="360"/>
              </a:spcBef>
              <a:spcAft>
                <a:spcPts val="0"/>
              </a:spcAft>
              <a:buSzPct val="139998"/>
              <a:buChar char="–"/>
            </a:pPr>
            <a:r>
              <a:rPr lang="en-US"/>
              <a:t>Baseline symptom screening is signed by an RN, Medical Practitioner, or local health department</a:t>
            </a:r>
            <a:endParaRPr sz="2400"/>
          </a:p>
          <a:p>
            <a:pPr marL="457200" lvl="0" indent="-358575" algn="l" rtl="0">
              <a:lnSpc>
                <a:spcPct val="100000"/>
              </a:lnSpc>
              <a:spcBef>
                <a:spcPts val="360"/>
              </a:spcBef>
              <a:spcAft>
                <a:spcPts val="0"/>
              </a:spcAft>
              <a:buSzPct val="117550"/>
              <a:buChar char="•"/>
            </a:pPr>
            <a:r>
              <a:rPr lang="en-US"/>
              <a:t>Employees with positive TB Skin tests or blood test will need documentation from a medical practitioner that they are free from infectious TB </a:t>
            </a:r>
            <a:endParaRPr sz="2800"/>
          </a:p>
          <a:p>
            <a:pPr marL="457200" lvl="0" indent="-358575" algn="l" rtl="0">
              <a:lnSpc>
                <a:spcPct val="100000"/>
              </a:lnSpc>
              <a:spcBef>
                <a:spcPts val="360"/>
              </a:spcBef>
              <a:spcAft>
                <a:spcPts val="0"/>
              </a:spcAft>
              <a:buSzPct val="117550"/>
              <a:buChar char="•"/>
            </a:pPr>
            <a:r>
              <a:rPr lang="en-US"/>
              <a:t>Employees with latent TB will need annual documentation of symptom screening for the remainder of their employment</a:t>
            </a:r>
            <a:endParaRPr sz="2800"/>
          </a:p>
          <a:p>
            <a:pPr marL="914400" lvl="1" indent="-358901" algn="l" rtl="0">
              <a:lnSpc>
                <a:spcPct val="100000"/>
              </a:lnSpc>
              <a:spcBef>
                <a:spcPts val="360"/>
              </a:spcBef>
              <a:spcAft>
                <a:spcPts val="0"/>
              </a:spcAft>
              <a:buSzPct val="139998"/>
              <a:buChar char="–"/>
            </a:pPr>
            <a:r>
              <a:rPr lang="en-US"/>
              <a:t>Annual symptom screening is signed by an RN, Medical Practitioner or local health department</a:t>
            </a:r>
            <a:endParaRPr sz="2400"/>
          </a:p>
          <a:p>
            <a:pPr marL="457200" lvl="0" indent="-358575" algn="l" rtl="0">
              <a:lnSpc>
                <a:spcPct val="100000"/>
              </a:lnSpc>
              <a:spcBef>
                <a:spcPts val="360"/>
              </a:spcBef>
              <a:spcAft>
                <a:spcPts val="0"/>
              </a:spcAft>
              <a:buSzPct val="117550"/>
              <a:buChar char="•"/>
            </a:pPr>
            <a:r>
              <a:rPr lang="en-US"/>
              <a:t>Employees with negative baseline TB test or employees who’s positive test was due to vaccination, does not need any additional testing or symptom screening for the remainder of their employment </a:t>
            </a:r>
            <a:endParaRPr sz="2800"/>
          </a:p>
          <a:p>
            <a:pPr marL="457200" lvl="0" indent="-228600" algn="l" rtl="0">
              <a:lnSpc>
                <a:spcPct val="100000"/>
              </a:lnSpc>
              <a:spcBef>
                <a:spcPts val="360"/>
              </a:spcBef>
              <a:spcAft>
                <a:spcPts val="0"/>
              </a:spcAft>
              <a:buClr>
                <a:schemeClr val="dk1"/>
              </a:buClr>
              <a:buSzPct val="90000"/>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C2550-EAE5-429D-9F5C-B83EED42EC94}"/>
              </a:ext>
            </a:extLst>
          </p:cNvPr>
          <p:cNvSpPr>
            <a:spLocks noGrp="1"/>
          </p:cNvSpPr>
          <p:nvPr>
            <p:ph type="title"/>
          </p:nvPr>
        </p:nvSpPr>
        <p:spPr>
          <a:xfrm>
            <a:off x="457200" y="80682"/>
            <a:ext cx="8229600" cy="860706"/>
          </a:xfrm>
        </p:spPr>
        <p:txBody>
          <a:bodyPr>
            <a:normAutofit/>
          </a:bodyPr>
          <a:lstStyle/>
          <a:p>
            <a:r>
              <a:rPr lang="en-US" dirty="0"/>
              <a:t>Two-step Tuberculin Skin Tests</a:t>
            </a:r>
          </a:p>
        </p:txBody>
      </p:sp>
      <p:sp>
        <p:nvSpPr>
          <p:cNvPr id="3" name="Text Placeholder 2">
            <a:extLst>
              <a:ext uri="{FF2B5EF4-FFF2-40B4-BE49-F238E27FC236}">
                <a16:creationId xmlns:a16="http://schemas.microsoft.com/office/drawing/2014/main" id="{E735BAB2-2657-4089-A119-817FAC0C9F09}"/>
              </a:ext>
            </a:extLst>
          </p:cNvPr>
          <p:cNvSpPr>
            <a:spLocks noGrp="1"/>
          </p:cNvSpPr>
          <p:nvPr>
            <p:ph type="body" idx="1"/>
          </p:nvPr>
        </p:nvSpPr>
        <p:spPr/>
        <p:txBody>
          <a:bodyPr/>
          <a:lstStyle/>
          <a:p>
            <a:endParaRPr lang="en-US" dirty="0"/>
          </a:p>
        </p:txBody>
      </p:sp>
      <p:pic>
        <p:nvPicPr>
          <p:cNvPr id="1026" name="Picture 2" descr="2005 MMWR">
            <a:extLst>
              <a:ext uri="{FF2B5EF4-FFF2-40B4-BE49-F238E27FC236}">
                <a16:creationId xmlns:a16="http://schemas.microsoft.com/office/drawing/2014/main" id="{22EFEFEE-C5FC-4365-BFB4-6265B4095D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41388"/>
            <a:ext cx="9144000" cy="4973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297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7"/>
          <p:cNvSpPr txBox="1">
            <a:spLocks noGrp="1"/>
          </p:cNvSpPr>
          <p:nvPr>
            <p:ph type="title"/>
          </p:nvPr>
        </p:nvSpPr>
        <p:spPr>
          <a:xfrm>
            <a:off x="457200" y="1"/>
            <a:ext cx="8229600" cy="8451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45454"/>
              <a:buNone/>
            </a:pPr>
            <a:r>
              <a:rPr lang="en-US"/>
              <a:t>TB Rules A.A.C. R9-10-113 (Resident)</a:t>
            </a:r>
            <a:endParaRPr/>
          </a:p>
        </p:txBody>
      </p:sp>
      <p:sp>
        <p:nvSpPr>
          <p:cNvPr id="296" name="Google Shape;296;p47"/>
          <p:cNvSpPr txBox="1">
            <a:spLocks noGrp="1"/>
          </p:cNvSpPr>
          <p:nvPr>
            <p:ph type="body" idx="1"/>
          </p:nvPr>
        </p:nvSpPr>
        <p:spPr>
          <a:xfrm>
            <a:off x="457200" y="805677"/>
            <a:ext cx="8229600" cy="5320500"/>
          </a:xfrm>
          <a:prstGeom prst="rect">
            <a:avLst/>
          </a:prstGeom>
          <a:noFill/>
          <a:ln>
            <a:noFill/>
          </a:ln>
        </p:spPr>
        <p:txBody>
          <a:bodyPr spcFirstLastPara="1" wrap="square" lIns="91425" tIns="45700" rIns="91425" bIns="45700" anchor="t" anchorCtr="0">
            <a:normAutofit fontScale="85000" lnSpcReduction="20000"/>
          </a:bodyPr>
          <a:lstStyle/>
          <a:p>
            <a:pPr marL="457200" lvl="0" indent="-355146" algn="l" rtl="0">
              <a:lnSpc>
                <a:spcPct val="100000"/>
              </a:lnSpc>
              <a:spcBef>
                <a:spcPts val="360"/>
              </a:spcBef>
              <a:spcAft>
                <a:spcPts val="0"/>
              </a:spcAft>
              <a:buSzPct val="95238"/>
              <a:buChar char="•"/>
            </a:pPr>
            <a:r>
              <a:rPr lang="en-US" sz="2700"/>
              <a:t>New Residents – within 7 calendar days, documentation of freedom from infectious TB and baseline symptom screening</a:t>
            </a:r>
            <a:endParaRPr/>
          </a:p>
          <a:p>
            <a:pPr marL="914400" lvl="1" indent="-355146" algn="l" rtl="0">
              <a:lnSpc>
                <a:spcPct val="100000"/>
              </a:lnSpc>
              <a:spcBef>
                <a:spcPts val="360"/>
              </a:spcBef>
              <a:spcAft>
                <a:spcPts val="0"/>
              </a:spcAft>
              <a:buSzPct val="95238"/>
              <a:buChar char="–"/>
            </a:pPr>
            <a:r>
              <a:rPr lang="en-US" sz="2700"/>
              <a:t>They are not required to do the 2-step TB skin test</a:t>
            </a:r>
            <a:endParaRPr/>
          </a:p>
          <a:p>
            <a:pPr marL="914400" lvl="1" indent="-355146" algn="l" rtl="0">
              <a:lnSpc>
                <a:spcPct val="100000"/>
              </a:lnSpc>
              <a:spcBef>
                <a:spcPts val="360"/>
              </a:spcBef>
              <a:spcAft>
                <a:spcPts val="0"/>
              </a:spcAft>
              <a:buSzPct val="95238"/>
              <a:buChar char="–"/>
            </a:pPr>
            <a:r>
              <a:rPr lang="en-US" sz="2700"/>
              <a:t>We will accept 1 negative TB skin test OR 1 negative TB blood test</a:t>
            </a:r>
            <a:endParaRPr/>
          </a:p>
          <a:p>
            <a:pPr marL="914400" lvl="1" indent="-355146" algn="l" rtl="0">
              <a:lnSpc>
                <a:spcPct val="100000"/>
              </a:lnSpc>
              <a:spcBef>
                <a:spcPts val="360"/>
              </a:spcBef>
              <a:spcAft>
                <a:spcPts val="0"/>
              </a:spcAft>
              <a:buSzPct val="95238"/>
              <a:buChar char="–"/>
            </a:pPr>
            <a:r>
              <a:rPr lang="en-US" sz="2700"/>
              <a:t>If the TB skin test or TB blood test is positive, we need documentation from a medical practitioner that they are free from infectious TB</a:t>
            </a:r>
            <a:endParaRPr/>
          </a:p>
          <a:p>
            <a:pPr marL="914400" lvl="1" indent="-355146" algn="l" rtl="0">
              <a:lnSpc>
                <a:spcPct val="100000"/>
              </a:lnSpc>
              <a:spcBef>
                <a:spcPts val="360"/>
              </a:spcBef>
              <a:spcAft>
                <a:spcPts val="0"/>
              </a:spcAft>
              <a:buSzPct val="95238"/>
              <a:buChar char="–"/>
            </a:pPr>
            <a:r>
              <a:rPr lang="en-US" sz="2700"/>
              <a:t>Baseline symptom screening is signed by a RN, medical practitioner, or local health department</a:t>
            </a:r>
            <a:endParaRPr/>
          </a:p>
          <a:p>
            <a:pPr marL="914400" lvl="1" indent="-355146" algn="l" rtl="0">
              <a:lnSpc>
                <a:spcPct val="100000"/>
              </a:lnSpc>
              <a:spcBef>
                <a:spcPts val="360"/>
              </a:spcBef>
              <a:spcAft>
                <a:spcPts val="0"/>
              </a:spcAft>
              <a:buSzPct val="95238"/>
              <a:buChar char="–"/>
            </a:pPr>
            <a:r>
              <a:rPr lang="en-US" sz="2700"/>
              <a:t>If the skin test or blood test is negative, no further documentation is needed annually for the remainder of their residency.</a:t>
            </a:r>
            <a:endParaRPr/>
          </a:p>
          <a:p>
            <a:pPr marL="457200" lvl="0" indent="-355146" algn="l" rtl="0">
              <a:lnSpc>
                <a:spcPct val="100000"/>
              </a:lnSpc>
              <a:spcBef>
                <a:spcPts val="360"/>
              </a:spcBef>
              <a:spcAft>
                <a:spcPts val="0"/>
              </a:spcAft>
              <a:buClr>
                <a:schemeClr val="dk1"/>
              </a:buClr>
              <a:buSzPct val="95238"/>
              <a:buChar char="•"/>
            </a:pPr>
            <a:r>
              <a:rPr lang="en-US" sz="2700"/>
              <a:t>If the resident has latent TB, they will need annual symptom screening signed by an RN, medical practitioner or local health department. If their positive test was due to a vaccination, they do not need annual symptom screening. </a:t>
            </a:r>
            <a:endParaRPr/>
          </a:p>
          <a:p>
            <a:pPr marL="457200" lvl="0" indent="-228600" algn="l" rtl="0">
              <a:lnSpc>
                <a:spcPct val="100000"/>
              </a:lnSpc>
              <a:spcBef>
                <a:spcPts val="360"/>
              </a:spcBef>
              <a:spcAft>
                <a:spcPts val="0"/>
              </a:spcAft>
              <a:buClr>
                <a:schemeClr val="dk1"/>
              </a:buClr>
              <a:buSzPct val="80357"/>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480"/>
              </a:spcBef>
              <a:spcAft>
                <a:spcPts val="0"/>
              </a:spcAft>
              <a:buClr>
                <a:schemeClr val="dk1"/>
              </a:buClr>
              <a:buSzPts val="2400"/>
              <a:buFont typeface="Arial"/>
              <a:buNone/>
            </a:pPr>
            <a:r>
              <a:rPr lang="en-US">
                <a:highlight>
                  <a:schemeClr val="lt1"/>
                </a:highlight>
              </a:rPr>
              <a:t>A.R.S. § 36-411</a:t>
            </a:r>
            <a:endParaRPr>
              <a:highlight>
                <a:schemeClr val="lt1"/>
              </a:highlight>
            </a:endParaRPr>
          </a:p>
        </p:txBody>
      </p:sp>
      <p:sp>
        <p:nvSpPr>
          <p:cNvPr id="302" name="Google Shape;302;p48"/>
          <p:cNvSpPr/>
          <p:nvPr/>
        </p:nvSpPr>
        <p:spPr>
          <a:xfrm>
            <a:off x="275575" y="1108950"/>
            <a:ext cx="8450700" cy="4832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en-US" sz="1800" b="0" i="0" u="none" strike="noStrike" cap="none" dirty="0">
                <a:solidFill>
                  <a:schemeClr val="dk1"/>
                </a:solidFill>
                <a:latin typeface="Calibri"/>
                <a:ea typeface="Calibri"/>
                <a:cs typeface="Calibri"/>
                <a:sym typeface="Calibri"/>
              </a:rPr>
              <a:t>Fingerprint Clearance Cards (“FPCC”), effective </a:t>
            </a:r>
            <a:r>
              <a:rPr lang="en-US" sz="1800" b="0" i="0" u="none" strike="noStrike" cap="none" dirty="0">
                <a:solidFill>
                  <a:srgbClr val="080707"/>
                </a:solidFill>
                <a:highlight>
                  <a:srgbClr val="FFFFFF"/>
                </a:highlight>
                <a:latin typeface="Calibri"/>
                <a:ea typeface="Calibri"/>
                <a:cs typeface="Calibri"/>
                <a:sym typeface="Calibri"/>
              </a:rPr>
              <a:t>September 24, 2022</a:t>
            </a:r>
            <a:endParaRPr sz="1800" b="0" i="0" u="none" strike="noStrike" cap="none" dirty="0">
              <a:solidFill>
                <a:schemeClr val="dk1"/>
              </a:solidFill>
              <a:latin typeface="Calibri"/>
              <a:ea typeface="Calibri"/>
              <a:cs typeface="Calibri"/>
              <a:sym typeface="Calibri"/>
            </a:endParaRPr>
          </a:p>
          <a:p>
            <a:pPr marL="91440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en-US" sz="1800" b="0" i="0" u="none" strike="noStrike" cap="none" dirty="0">
                <a:solidFill>
                  <a:schemeClr val="dk1"/>
                </a:solidFill>
                <a:latin typeface="Calibri"/>
                <a:ea typeface="Calibri"/>
                <a:cs typeface="Calibri"/>
                <a:sym typeface="Calibri"/>
              </a:rPr>
              <a:t>Approved House Bill (HB) 2049, amending Arizona Revised Statutes (A.R.S.) § 36-411</a:t>
            </a:r>
            <a:endParaRPr sz="1800" b="0" i="0" u="none" strike="noStrike" cap="none" dirty="0">
              <a:solidFill>
                <a:schemeClr val="dk1"/>
              </a:solidFill>
              <a:latin typeface="Calibri"/>
              <a:ea typeface="Calibri"/>
              <a:cs typeface="Calibri"/>
              <a:sym typeface="Calibri"/>
            </a:endParaRPr>
          </a:p>
          <a:p>
            <a:pPr marL="91440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rgbClr val="080707"/>
              </a:buClr>
              <a:buSzPts val="1800"/>
              <a:buFont typeface="Verdana"/>
              <a:buChar char="●"/>
            </a:pPr>
            <a:r>
              <a:rPr lang="en-US" sz="1800" b="0" i="0" u="none" strike="noStrike" cap="none" dirty="0">
                <a:solidFill>
                  <a:srgbClr val="080707"/>
                </a:solidFill>
                <a:highlight>
                  <a:srgbClr val="FFFFFF"/>
                </a:highlight>
                <a:latin typeface="Calibri"/>
                <a:ea typeface="Calibri"/>
                <a:cs typeface="Calibri"/>
                <a:sym typeface="Calibri"/>
              </a:rPr>
              <a:t>Prohibits residential care institutions, nursing care institutions or home health agencies from allowing employees, </a:t>
            </a:r>
            <a:r>
              <a:rPr lang="en-US" sz="1800" b="1" i="1" u="none" strike="noStrike" cap="none" dirty="0">
                <a:solidFill>
                  <a:srgbClr val="080707"/>
                </a:solidFill>
                <a:highlight>
                  <a:srgbClr val="FFFFFF"/>
                </a:highlight>
                <a:latin typeface="Calibri"/>
                <a:ea typeface="Calibri"/>
                <a:cs typeface="Calibri"/>
                <a:sym typeface="Calibri"/>
              </a:rPr>
              <a:t>volunteers</a:t>
            </a:r>
            <a:r>
              <a:rPr lang="en-US" sz="1800" b="0" i="0" u="none" strike="noStrike" cap="none" dirty="0">
                <a:solidFill>
                  <a:srgbClr val="080707"/>
                </a:solidFill>
                <a:highlight>
                  <a:srgbClr val="FFFFFF"/>
                </a:highlight>
                <a:latin typeface="Calibri"/>
                <a:ea typeface="Calibri"/>
                <a:cs typeface="Calibri"/>
                <a:sym typeface="Calibri"/>
              </a:rPr>
              <a:t> or contracted persons from continuing employment or providing services if the person has been denied a FPCC or has had a FPCC </a:t>
            </a:r>
            <a:r>
              <a:rPr lang="en-US" sz="1800" b="1" i="1" u="none" strike="noStrike" cap="none" dirty="0">
                <a:solidFill>
                  <a:srgbClr val="080707"/>
                </a:solidFill>
                <a:highlight>
                  <a:srgbClr val="FFFFFF"/>
                </a:highlight>
                <a:latin typeface="Calibri"/>
                <a:ea typeface="Calibri"/>
                <a:cs typeface="Calibri"/>
                <a:sym typeface="Calibri"/>
              </a:rPr>
              <a:t>suspended or revoked</a:t>
            </a:r>
            <a:endParaRPr sz="1800" b="0" i="0" u="none" strike="noStrike" cap="none" dirty="0">
              <a:solidFill>
                <a:srgbClr val="080707"/>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80707"/>
              </a:solidFill>
              <a:highlight>
                <a:srgbClr val="FFFFFF"/>
              </a:highlight>
              <a:latin typeface="Calibri"/>
              <a:ea typeface="Calibri"/>
              <a:cs typeface="Calibri"/>
              <a:sym typeface="Calibri"/>
            </a:endParaRPr>
          </a:p>
          <a:p>
            <a:pPr marL="457200" marR="0" lvl="0" indent="-342900" algn="l" rtl="0">
              <a:lnSpc>
                <a:spcPct val="100000"/>
              </a:lnSpc>
              <a:spcBef>
                <a:spcPts val="0"/>
              </a:spcBef>
              <a:spcAft>
                <a:spcPts val="0"/>
              </a:spcAft>
              <a:buClr>
                <a:srgbClr val="080707"/>
              </a:buClr>
              <a:buSzPts val="1800"/>
              <a:buFont typeface="Calibri"/>
              <a:buChar char="●"/>
            </a:pPr>
            <a:r>
              <a:rPr lang="en-US" sz="1800" b="0" i="0" u="none" strike="noStrike" cap="none" dirty="0">
                <a:solidFill>
                  <a:srgbClr val="080707"/>
                </a:solidFill>
                <a:highlight>
                  <a:srgbClr val="FFFFFF"/>
                </a:highlight>
                <a:latin typeface="Calibri"/>
                <a:ea typeface="Calibri"/>
                <a:cs typeface="Calibri"/>
                <a:sym typeface="Calibri"/>
              </a:rPr>
              <a:t>HB2049 eliminates A.R.S. 36-411(H) and A.R.S. 36-411(I). Therefore, employees who previously met this requirement will be required to obtain a valid fingerprint clearance card</a:t>
            </a:r>
            <a:endParaRPr sz="1800" b="0" i="0" u="none" strike="noStrike" cap="none" dirty="0">
              <a:solidFill>
                <a:srgbClr val="080707"/>
              </a:solidFill>
              <a:highlight>
                <a:srgbClr val="FFFFFF"/>
              </a:highlight>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80707"/>
              </a:solidFill>
              <a:highlight>
                <a:srgbClr val="FFFFFF"/>
              </a:highlight>
              <a:latin typeface="Calibri"/>
              <a:ea typeface="Calibri"/>
              <a:cs typeface="Calibri"/>
              <a:sym typeface="Calibri"/>
            </a:endParaRPr>
          </a:p>
          <a:p>
            <a:pPr marL="457200" marR="0" lvl="0" indent="-342900" algn="l" rtl="0">
              <a:lnSpc>
                <a:spcPct val="100000"/>
              </a:lnSpc>
              <a:spcBef>
                <a:spcPts val="0"/>
              </a:spcBef>
              <a:spcAft>
                <a:spcPts val="0"/>
              </a:spcAft>
              <a:buClr>
                <a:srgbClr val="080707"/>
              </a:buClr>
              <a:buSzPts val="1800"/>
              <a:buFont typeface="Calibri"/>
              <a:buChar char="●"/>
            </a:pPr>
            <a:r>
              <a:rPr lang="en-US" sz="1800" b="0" i="0" u="none" strike="noStrike" cap="none" dirty="0">
                <a:solidFill>
                  <a:srgbClr val="080707"/>
                </a:solidFill>
                <a:highlight>
                  <a:srgbClr val="FFFFFF"/>
                </a:highlight>
                <a:latin typeface="Calibri"/>
                <a:ea typeface="Calibri"/>
                <a:cs typeface="Calibri"/>
                <a:sym typeface="Calibri"/>
              </a:rPr>
              <a:t>HB 2049 defines “</a:t>
            </a:r>
            <a:r>
              <a:rPr lang="en-US" sz="1800" b="1" i="1" u="none" strike="noStrike" cap="none" dirty="0">
                <a:solidFill>
                  <a:srgbClr val="080707"/>
                </a:solidFill>
                <a:highlight>
                  <a:srgbClr val="FFFFFF"/>
                </a:highlight>
                <a:latin typeface="Calibri"/>
                <a:ea typeface="Calibri"/>
                <a:cs typeface="Calibri"/>
                <a:sym typeface="Calibri"/>
              </a:rPr>
              <a:t>direct supportive services”</a:t>
            </a:r>
            <a:endParaRPr sz="1800" b="0" i="0" u="none" strike="noStrike" cap="none" dirty="0">
              <a:solidFill>
                <a:srgbClr val="080707"/>
              </a:solidFill>
              <a:highlight>
                <a:srgbClr val="FFFFFF"/>
              </a:highlight>
              <a:latin typeface="Calibri"/>
              <a:ea typeface="Calibri"/>
              <a:cs typeface="Calibri"/>
              <a:sym typeface="Calibri"/>
            </a:endParaRPr>
          </a:p>
        </p:txBody>
      </p:sp>
      <p:pic>
        <p:nvPicPr>
          <p:cNvPr id="303" name="Google Shape;303;p48"/>
          <p:cNvPicPr preferRelativeResize="0"/>
          <p:nvPr/>
        </p:nvPicPr>
        <p:blipFill rotWithShape="1">
          <a:blip r:embed="rId3">
            <a:alphaModFix/>
          </a:blip>
          <a:srcRect/>
          <a:stretch/>
        </p:blipFill>
        <p:spPr>
          <a:xfrm>
            <a:off x="7292175" y="274650"/>
            <a:ext cx="1434100" cy="15223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a:t>A.R.S. </a:t>
            </a:r>
            <a:r>
              <a:rPr lang="en-US">
                <a:highlight>
                  <a:schemeClr val="lt1"/>
                </a:highlight>
              </a:rPr>
              <a:t>§ 36-420</a:t>
            </a:r>
            <a:endParaRPr/>
          </a:p>
        </p:txBody>
      </p:sp>
      <p:sp>
        <p:nvSpPr>
          <p:cNvPr id="309" name="Google Shape;309;p4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457200" lvl="0" indent="-342900" algn="l" rtl="0">
              <a:lnSpc>
                <a:spcPct val="100000"/>
              </a:lnSpc>
              <a:spcBef>
                <a:spcPts val="360"/>
              </a:spcBef>
              <a:spcAft>
                <a:spcPts val="0"/>
              </a:spcAft>
              <a:buClr>
                <a:schemeClr val="dk1"/>
              </a:buClr>
              <a:buSzPts val="1800"/>
              <a:buChar char="•"/>
            </a:pPr>
            <a:r>
              <a:rPr lang="en-US" sz="2800" dirty="0"/>
              <a:t>Staff </a:t>
            </a:r>
            <a:r>
              <a:rPr lang="en-US" sz="2800" b="1" u="sng" dirty="0"/>
              <a:t>shall</a:t>
            </a:r>
            <a:r>
              <a:rPr lang="en-US" sz="2800" dirty="0"/>
              <a:t> initiate CPR and First Aid if advanced directives allows for it, before EMS arrives to the facility</a:t>
            </a:r>
            <a:endParaRPr dirty="0"/>
          </a:p>
          <a:p>
            <a:pPr marL="457200" lvl="0" indent="-342900" algn="l" rtl="0">
              <a:lnSpc>
                <a:spcPct val="100000"/>
              </a:lnSpc>
              <a:spcBef>
                <a:spcPts val="360"/>
              </a:spcBef>
              <a:spcAft>
                <a:spcPts val="0"/>
              </a:spcAft>
              <a:buClr>
                <a:schemeClr val="dk1"/>
              </a:buClr>
              <a:buSzPts val="1800"/>
              <a:buChar char="•"/>
            </a:pPr>
            <a:r>
              <a:rPr lang="en-US" sz="2800" dirty="0"/>
              <a:t>Facilities may not establish or implement policies that prevent employees from providing CPR and First Aid</a:t>
            </a:r>
            <a:endParaRPr dirty="0"/>
          </a:p>
          <a:p>
            <a:pPr marL="457200" lvl="0" indent="-342900" algn="l" rtl="0">
              <a:lnSpc>
                <a:spcPct val="100000"/>
              </a:lnSpc>
              <a:spcBef>
                <a:spcPts val="360"/>
              </a:spcBef>
              <a:spcAft>
                <a:spcPts val="0"/>
              </a:spcAft>
              <a:buClr>
                <a:schemeClr val="dk1"/>
              </a:buClr>
              <a:buSzPts val="1800"/>
              <a:buChar char="•"/>
            </a:pPr>
            <a:r>
              <a:rPr lang="en-US" sz="2800" dirty="0"/>
              <a:t>We are receiving reports from Fire Departments and investigating them</a:t>
            </a:r>
            <a:endParaRPr dirty="0"/>
          </a:p>
        </p:txBody>
      </p:sp>
      <p:sp>
        <p:nvSpPr>
          <p:cNvPr id="310" name="Google Shape;310;p49"/>
          <p:cNvSpPr/>
          <p:nvPr/>
        </p:nvSpPr>
        <p:spPr>
          <a:xfrm>
            <a:off x="4429974" y="3275112"/>
            <a:ext cx="184731"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800"/>
              <a:buNone/>
            </a:pPr>
            <a:r>
              <a:rPr lang="en-US"/>
              <a:t>A.R.S. </a:t>
            </a:r>
            <a:r>
              <a:rPr lang="en-US">
                <a:highlight>
                  <a:schemeClr val="lt1"/>
                </a:highlight>
              </a:rPr>
              <a:t>§ 36-420.04</a:t>
            </a:r>
            <a:endParaRPr/>
          </a:p>
        </p:txBody>
      </p:sp>
      <p:sp>
        <p:nvSpPr>
          <p:cNvPr id="316" name="Google Shape;316;p5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457200" lvl="0" indent="-342900" algn="l" rtl="0">
              <a:lnSpc>
                <a:spcPct val="100000"/>
              </a:lnSpc>
              <a:spcBef>
                <a:spcPts val="360"/>
              </a:spcBef>
              <a:spcAft>
                <a:spcPts val="0"/>
              </a:spcAft>
              <a:buClr>
                <a:schemeClr val="dk1"/>
              </a:buClr>
              <a:buSzPts val="1800"/>
              <a:buChar char="•"/>
            </a:pPr>
            <a:r>
              <a:rPr lang="en-US" dirty="0"/>
              <a:t>SB 1157 Passed and went into effect on December 31, 2023</a:t>
            </a:r>
            <a:endParaRPr dirty="0"/>
          </a:p>
          <a:p>
            <a:pPr marL="457200" lvl="0" indent="-342900" algn="l" rtl="0">
              <a:lnSpc>
                <a:spcPct val="100000"/>
              </a:lnSpc>
              <a:spcBef>
                <a:spcPts val="360"/>
              </a:spcBef>
              <a:spcAft>
                <a:spcPts val="0"/>
              </a:spcAft>
              <a:buClr>
                <a:schemeClr val="dk1"/>
              </a:buClr>
              <a:buSzPts val="1800"/>
              <a:buChar char="•"/>
            </a:pPr>
            <a:r>
              <a:rPr lang="en-US" dirty="0"/>
              <a:t>An assisted living home that contacts an emergency responder on behalf of a resident shall provide to the emergency responder a written document that provides EMS with the required information for resident transfer.  </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3">
            <a:alphaModFix/>
          </a:blip>
          <a:srcRect b="8315"/>
          <a:stretch/>
        </p:blipFill>
        <p:spPr>
          <a:xfrm>
            <a:off x="0" y="1"/>
            <a:ext cx="9144000" cy="5819774"/>
          </a:xfrm>
          <a:prstGeom prst="rect">
            <a:avLst/>
          </a:prstGeom>
          <a:noFill/>
          <a:ln>
            <a:noFill/>
          </a:ln>
        </p:spPr>
      </p:pic>
      <p:sp>
        <p:nvSpPr>
          <p:cNvPr id="65" name="Google Shape;65;p15"/>
          <p:cNvSpPr txBox="1">
            <a:spLocks noGrp="1"/>
          </p:cNvSpPr>
          <p:nvPr>
            <p:ph type="title"/>
          </p:nvPr>
        </p:nvSpPr>
        <p:spPr>
          <a:xfrm>
            <a:off x="234950" y="274638"/>
            <a:ext cx="8701088" cy="1143000"/>
          </a:xfrm>
          <a:prstGeom prst="rect">
            <a:avLst/>
          </a:prstGeom>
          <a:solidFill>
            <a:schemeClr val="lt1">
              <a:alpha val="61568"/>
            </a:schemeClr>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0000"/>
              </a:buClr>
              <a:buSzPts val="4000"/>
              <a:buFont typeface="Calibri"/>
              <a:buNone/>
            </a:pPr>
            <a:r>
              <a:rPr lang="en-US" sz="4000">
                <a:solidFill>
                  <a:srgbClr val="000000"/>
                </a:solidFill>
              </a:rPr>
              <a:t>Office Location and Contact Information</a:t>
            </a:r>
            <a:endParaRPr/>
          </a:p>
        </p:txBody>
      </p:sp>
      <p:sp>
        <p:nvSpPr>
          <p:cNvPr id="66" name="Google Shape;66;p15"/>
          <p:cNvSpPr txBox="1">
            <a:spLocks noGrp="1"/>
          </p:cNvSpPr>
          <p:nvPr>
            <p:ph type="body" idx="1"/>
          </p:nvPr>
        </p:nvSpPr>
        <p:spPr>
          <a:xfrm>
            <a:off x="234950" y="1677150"/>
            <a:ext cx="8701200" cy="3706800"/>
          </a:xfrm>
          <a:prstGeom prst="rect">
            <a:avLst/>
          </a:prstGeom>
          <a:solidFill>
            <a:schemeClr val="lt1">
              <a:alpha val="61568"/>
            </a:schemeClr>
          </a:solidFill>
          <a:ln>
            <a:noFill/>
          </a:ln>
        </p:spPr>
        <p:txBody>
          <a:bodyPr spcFirstLastPara="1" wrap="square" lIns="91425" tIns="45700" rIns="91425" bIns="45700" anchor="t" anchorCtr="0">
            <a:normAutofit fontScale="77500" lnSpcReduction="20000"/>
          </a:bodyPr>
          <a:lstStyle/>
          <a:p>
            <a:pPr marL="342900" lvl="0" indent="-303636" algn="l" rtl="0">
              <a:lnSpc>
                <a:spcPct val="100000"/>
              </a:lnSpc>
              <a:spcBef>
                <a:spcPts val="0"/>
              </a:spcBef>
              <a:spcAft>
                <a:spcPts val="0"/>
              </a:spcAft>
              <a:buClr>
                <a:srgbClr val="000000"/>
              </a:buClr>
              <a:buSzPct val="105872"/>
              <a:buChar char="•"/>
            </a:pPr>
            <a:r>
              <a:rPr lang="en-US" sz="3900" dirty="0">
                <a:solidFill>
                  <a:srgbClr val="000000"/>
                </a:solidFill>
              </a:rPr>
              <a:t>Address: 150 N. 18th Ave., </a:t>
            </a:r>
            <a:r>
              <a:rPr lang="en-US" sz="3900" dirty="0">
                <a:solidFill>
                  <a:srgbClr val="000000"/>
                </a:solidFill>
                <a:highlight>
                  <a:srgbClr val="FFFF00"/>
                </a:highlight>
              </a:rPr>
              <a:t>Suite 460</a:t>
            </a:r>
            <a:r>
              <a:rPr lang="en-US" sz="3900" dirty="0">
                <a:solidFill>
                  <a:srgbClr val="000000"/>
                </a:solidFill>
              </a:rPr>
              <a:t>, Phoenix, AZ  85007 </a:t>
            </a:r>
            <a:endParaRPr sz="3900" dirty="0"/>
          </a:p>
          <a:p>
            <a:pPr marL="342900" lvl="0" indent="-303636" algn="l" rtl="0">
              <a:lnSpc>
                <a:spcPct val="100000"/>
              </a:lnSpc>
              <a:spcBef>
                <a:spcPts val="640"/>
              </a:spcBef>
              <a:spcAft>
                <a:spcPts val="0"/>
              </a:spcAft>
              <a:buClr>
                <a:srgbClr val="000000"/>
              </a:buClr>
              <a:buSzPct val="105872"/>
              <a:buChar char="•"/>
            </a:pPr>
            <a:r>
              <a:rPr lang="en-US" sz="3900" dirty="0">
                <a:solidFill>
                  <a:srgbClr val="000000"/>
                </a:solidFill>
              </a:rPr>
              <a:t>Phone:  602-364-2639	</a:t>
            </a:r>
            <a:endParaRPr sz="3900" dirty="0"/>
          </a:p>
          <a:p>
            <a:pPr marL="342900" lvl="0" indent="-303636" algn="l" rtl="0">
              <a:lnSpc>
                <a:spcPct val="100000"/>
              </a:lnSpc>
              <a:spcBef>
                <a:spcPts val="640"/>
              </a:spcBef>
              <a:spcAft>
                <a:spcPts val="0"/>
              </a:spcAft>
              <a:buClr>
                <a:srgbClr val="000000"/>
              </a:buClr>
              <a:buSzPct val="105872"/>
              <a:buChar char="•"/>
            </a:pPr>
            <a:r>
              <a:rPr lang="en-US" sz="3900" dirty="0">
                <a:solidFill>
                  <a:srgbClr val="000000"/>
                </a:solidFill>
              </a:rPr>
              <a:t>Fax: 602-324-5872</a:t>
            </a:r>
            <a:endParaRPr sz="3900" dirty="0"/>
          </a:p>
          <a:p>
            <a:pPr marL="342900" lvl="0" indent="-303636" algn="l" rtl="0">
              <a:lnSpc>
                <a:spcPct val="100000"/>
              </a:lnSpc>
              <a:spcBef>
                <a:spcPts val="640"/>
              </a:spcBef>
              <a:spcAft>
                <a:spcPts val="0"/>
              </a:spcAft>
              <a:buClr>
                <a:srgbClr val="000000"/>
              </a:buClr>
              <a:buSzPct val="105872"/>
              <a:buChar char="•"/>
            </a:pPr>
            <a:r>
              <a:rPr lang="en-US" sz="3900" dirty="0">
                <a:solidFill>
                  <a:srgbClr val="000000"/>
                </a:solidFill>
              </a:rPr>
              <a:t>Website: </a:t>
            </a:r>
            <a:r>
              <a:rPr lang="en-US" sz="3900" u="sng" dirty="0">
                <a:solidFill>
                  <a:srgbClr val="000000"/>
                </a:solidFill>
                <a:hlinkClick r:id="rId4">
                  <a:extLst>
                    <a:ext uri="{A12FA001-AC4F-418D-AE19-62706E023703}">
                      <ahyp:hlinkClr xmlns:ahyp="http://schemas.microsoft.com/office/drawing/2018/hyperlinkcolor" val="tx"/>
                    </a:ext>
                  </a:extLst>
                </a:hlinkClick>
              </a:rPr>
              <a:t>www.azdhs.gov/residentialfacilities</a:t>
            </a:r>
            <a:endParaRPr sz="3900" dirty="0">
              <a:solidFill>
                <a:srgbClr val="000000"/>
              </a:solidFill>
            </a:endParaRPr>
          </a:p>
          <a:p>
            <a:pPr marL="342900" lvl="0" indent="-303636" algn="l" rtl="0">
              <a:lnSpc>
                <a:spcPct val="100000"/>
              </a:lnSpc>
              <a:spcBef>
                <a:spcPts val="640"/>
              </a:spcBef>
              <a:spcAft>
                <a:spcPts val="0"/>
              </a:spcAft>
              <a:buClr>
                <a:srgbClr val="000000"/>
              </a:buClr>
              <a:buSzPct val="105872"/>
              <a:buChar char="•"/>
            </a:pPr>
            <a:r>
              <a:rPr lang="en-US" sz="3900" dirty="0">
                <a:solidFill>
                  <a:srgbClr val="000000"/>
                </a:solidFill>
              </a:rPr>
              <a:t>Email: </a:t>
            </a:r>
            <a:r>
              <a:rPr lang="en-US" sz="3900" u="sng" dirty="0">
                <a:solidFill>
                  <a:srgbClr val="000000"/>
                </a:solidFill>
                <a:hlinkClick r:id="rId5">
                  <a:extLst>
                    <a:ext uri="{A12FA001-AC4F-418D-AE19-62706E023703}">
                      <ahyp:hlinkClr xmlns:ahyp="http://schemas.microsoft.com/office/drawing/2018/hyperlinkcolor" val="tx"/>
                    </a:ext>
                  </a:extLst>
                </a:hlinkClick>
              </a:rPr>
              <a:t>Residential.Licensing@azdhs.gov</a:t>
            </a:r>
            <a:endParaRPr sz="3900" u="sng" dirty="0">
              <a:solidFill>
                <a:srgbClr val="000000"/>
              </a:solidFill>
            </a:endParaRPr>
          </a:p>
          <a:p>
            <a:pPr marL="342900" lvl="0" indent="-139700" algn="l" rtl="0">
              <a:lnSpc>
                <a:spcPct val="100000"/>
              </a:lnSpc>
              <a:spcBef>
                <a:spcPts val="640"/>
              </a:spcBef>
              <a:spcAft>
                <a:spcPts val="0"/>
              </a:spcAft>
              <a:buClr>
                <a:srgbClr val="000000"/>
              </a:buClr>
              <a:buSzPct val="105872"/>
              <a:buNone/>
            </a:pPr>
            <a:endParaRPr sz="3900" u="sng" dirty="0">
              <a:solidFill>
                <a:srgbClr val="000000"/>
              </a:solidFill>
            </a:endParaRPr>
          </a:p>
          <a:p>
            <a:pPr marL="342900" lvl="0" indent="-303694" algn="l" rtl="0">
              <a:lnSpc>
                <a:spcPct val="100000"/>
              </a:lnSpc>
              <a:spcBef>
                <a:spcPts val="640"/>
              </a:spcBef>
              <a:spcAft>
                <a:spcPts val="0"/>
              </a:spcAft>
              <a:buClr>
                <a:srgbClr val="000000"/>
              </a:buClr>
              <a:buSzPct val="196620"/>
              <a:buChar char="•"/>
            </a:pPr>
            <a:r>
              <a:rPr lang="en-US" sz="2100" dirty="0">
                <a:solidFill>
                  <a:srgbClr val="000000"/>
                </a:solidFill>
              </a:rPr>
              <a:t>Please note the Tucson office (</a:t>
            </a:r>
            <a:r>
              <a:rPr lang="en-US" sz="2100" dirty="0"/>
              <a:t>located at 400 W. Congress) is now closed to the public/walk-ins. All in-person communication must be done at the Phoenix office location</a:t>
            </a:r>
            <a:endParaRPr dirty="0"/>
          </a:p>
          <a:p>
            <a:pPr marL="342900" lvl="0" indent="-139700" algn="l" rtl="0">
              <a:lnSpc>
                <a:spcPct val="100000"/>
              </a:lnSpc>
              <a:spcBef>
                <a:spcPts val="640"/>
              </a:spcBef>
              <a:spcAft>
                <a:spcPts val="0"/>
              </a:spcAft>
              <a:buClr>
                <a:srgbClr val="000000"/>
              </a:buClr>
              <a:buSzPct val="129032"/>
              <a:buNone/>
            </a:pPr>
            <a:endParaRPr dirty="0">
              <a:solidFill>
                <a:srgbClr val="000000"/>
              </a:solidFill>
            </a:endParaRPr>
          </a:p>
          <a:p>
            <a:pPr marL="342900" lvl="0" indent="-139700" algn="l" rtl="0">
              <a:lnSpc>
                <a:spcPct val="100000"/>
              </a:lnSpc>
              <a:spcBef>
                <a:spcPts val="640"/>
              </a:spcBef>
              <a:spcAft>
                <a:spcPts val="0"/>
              </a:spcAft>
              <a:buClr>
                <a:schemeClr val="dk1"/>
              </a:buClr>
              <a:buSzPct val="129032"/>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1"/>
          <p:cNvSpPr txBox="1">
            <a:spLocks noGrp="1"/>
          </p:cNvSpPr>
          <p:nvPr>
            <p:ph type="title"/>
          </p:nvPr>
        </p:nvSpPr>
        <p:spPr>
          <a:xfrm>
            <a:off x="457200" y="143436"/>
            <a:ext cx="8229600" cy="806824"/>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1800"/>
              <a:buFont typeface="Arial"/>
              <a:buNone/>
            </a:pPr>
            <a:r>
              <a:rPr lang="en-US" dirty="0"/>
              <a:t>A.R.S. </a:t>
            </a:r>
            <a:r>
              <a:rPr lang="en-US" dirty="0">
                <a:highlight>
                  <a:schemeClr val="lt1"/>
                </a:highlight>
              </a:rPr>
              <a:t>§ 36-420.04</a:t>
            </a:r>
            <a:endParaRPr dirty="0"/>
          </a:p>
        </p:txBody>
      </p:sp>
      <p:sp>
        <p:nvSpPr>
          <p:cNvPr id="322" name="Google Shape;322;p51"/>
          <p:cNvSpPr txBox="1">
            <a:spLocks noGrp="1"/>
          </p:cNvSpPr>
          <p:nvPr>
            <p:ph type="body" idx="1"/>
          </p:nvPr>
        </p:nvSpPr>
        <p:spPr>
          <a:xfrm>
            <a:off x="457200" y="824753"/>
            <a:ext cx="8229600" cy="5611906"/>
          </a:xfrm>
          <a:prstGeom prst="rect">
            <a:avLst/>
          </a:prstGeom>
        </p:spPr>
        <p:txBody>
          <a:bodyPr spcFirstLastPara="1" wrap="square" lIns="91425" tIns="45700" rIns="91425" bIns="45700" anchor="t" anchorCtr="0">
            <a:normAutofit fontScale="92500" lnSpcReduction="20000"/>
          </a:bodyPr>
          <a:lstStyle/>
          <a:p>
            <a:pPr marL="0" lvl="0" indent="0" algn="l" rtl="0">
              <a:spcBef>
                <a:spcPts val="360"/>
              </a:spcBef>
              <a:spcAft>
                <a:spcPts val="0"/>
              </a:spcAft>
              <a:buNone/>
            </a:pPr>
            <a:r>
              <a:rPr lang="en-US" b="1" u="sng" dirty="0"/>
              <a:t>Partial</a:t>
            </a:r>
            <a:r>
              <a:rPr lang="en-US" b="1" dirty="0"/>
              <a:t> list:</a:t>
            </a:r>
          </a:p>
          <a:p>
            <a:pPr marL="0" lvl="0" indent="0" algn="l" rtl="0">
              <a:spcBef>
                <a:spcPts val="360"/>
              </a:spcBef>
              <a:spcAft>
                <a:spcPts val="0"/>
              </a:spcAft>
              <a:buNone/>
            </a:pPr>
            <a:r>
              <a:rPr lang="en-US" dirty="0"/>
              <a:t>The reason or reasons the emergency responder was requested on behalf of the resident.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Complete medication list, pharmacy, PCP, &amp; representative contact information</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 list of any known allergies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Basic information about the resident's physical and mental conditions and basic medical history</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 copy of the resident's advance directive(s)</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1"/>
          <p:cNvSpPr txBox="1">
            <a:spLocks noGrp="1"/>
          </p:cNvSpPr>
          <p:nvPr>
            <p:ph type="title"/>
          </p:nvPr>
        </p:nvSpPr>
        <p:spPr>
          <a:xfrm>
            <a:off x="457200" y="274648"/>
            <a:ext cx="8229600" cy="924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1800"/>
              <a:buFont typeface="Arial"/>
              <a:buNone/>
            </a:pPr>
            <a:r>
              <a:rPr lang="en-US"/>
              <a:t>A.R.S. </a:t>
            </a:r>
            <a:r>
              <a:rPr lang="en-US">
                <a:highlight>
                  <a:schemeClr val="lt1"/>
                </a:highlight>
              </a:rPr>
              <a:t>§ 36-420.04</a:t>
            </a:r>
            <a:endParaRPr/>
          </a:p>
        </p:txBody>
      </p:sp>
      <p:sp>
        <p:nvSpPr>
          <p:cNvPr id="322" name="Google Shape;322;p51"/>
          <p:cNvSpPr txBox="1">
            <a:spLocks noGrp="1"/>
          </p:cNvSpPr>
          <p:nvPr>
            <p:ph type="body" idx="1"/>
          </p:nvPr>
        </p:nvSpPr>
        <p:spPr>
          <a:xfrm>
            <a:off x="457200" y="1198675"/>
            <a:ext cx="8229600" cy="4927500"/>
          </a:xfrm>
          <a:prstGeom prst="rect">
            <a:avLst/>
          </a:prstGeom>
        </p:spPr>
        <p:txBody>
          <a:bodyPr spcFirstLastPara="1" wrap="square" lIns="91425" tIns="45700" rIns="91425" bIns="45700" anchor="t" anchorCtr="0">
            <a:normAutofit/>
          </a:bodyPr>
          <a:lstStyle/>
          <a:p>
            <a:pPr marL="0" lvl="0" indent="0" algn="l" rtl="0">
              <a:spcBef>
                <a:spcPts val="360"/>
              </a:spcBef>
              <a:spcAft>
                <a:spcPts val="0"/>
              </a:spcAft>
              <a:buNone/>
            </a:pPr>
            <a:r>
              <a:rPr lang="en-US" dirty="0"/>
              <a:t>This document must be maintained for all residents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The document must be standardized for all residents</a:t>
            </a:r>
            <a:endParaRPr dirty="0"/>
          </a:p>
          <a:p>
            <a:pPr marL="0" lvl="0" indent="0" algn="l" rtl="0">
              <a:spcBef>
                <a:spcPts val="360"/>
              </a:spcBef>
              <a:spcAft>
                <a:spcPts val="0"/>
              </a:spcAft>
              <a:buNone/>
            </a:pPr>
            <a:endParaRPr dirty="0"/>
          </a:p>
          <a:p>
            <a:pPr marL="0" lvl="0" indent="0">
              <a:buNone/>
            </a:pPr>
            <a:r>
              <a:rPr lang="en-US" dirty="0"/>
              <a:t>The document must be kept up-to-date</a:t>
            </a:r>
          </a:p>
          <a:p>
            <a:pPr marL="0" lvl="0" indent="0" algn="l" rtl="0">
              <a:spcBef>
                <a:spcPts val="360"/>
              </a:spcBef>
              <a:spcAft>
                <a:spcPts val="0"/>
              </a:spcAft>
              <a:buNone/>
            </a:pPr>
            <a:endParaRPr dirty="0"/>
          </a:p>
          <a:p>
            <a:pPr marL="0" lvl="0" indent="0" algn="l" rtl="0">
              <a:spcBef>
                <a:spcPts val="360"/>
              </a:spcBef>
              <a:spcAft>
                <a:spcPts val="0"/>
              </a:spcAft>
              <a:buNone/>
            </a:pPr>
            <a:r>
              <a:rPr lang="en-US" dirty="0"/>
              <a:t>The reason for calling EMS is added at the time</a:t>
            </a:r>
            <a:endParaRPr dirty="0"/>
          </a:p>
        </p:txBody>
      </p:sp>
    </p:spTree>
    <p:extLst>
      <p:ext uri="{BB962C8B-B14F-4D97-AF65-F5344CB8AC3E}">
        <p14:creationId xmlns:p14="http://schemas.microsoft.com/office/powerpoint/2010/main" val="1100719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98952-BCB9-4844-AFF4-965294B6C760}"/>
              </a:ext>
            </a:extLst>
          </p:cNvPr>
          <p:cNvSpPr>
            <a:spLocks noGrp="1"/>
          </p:cNvSpPr>
          <p:nvPr>
            <p:ph type="title"/>
          </p:nvPr>
        </p:nvSpPr>
        <p:spPr/>
        <p:txBody>
          <a:bodyPr>
            <a:normAutofit/>
          </a:bodyPr>
          <a:lstStyle/>
          <a:p>
            <a:r>
              <a:rPr lang="en-US" dirty="0"/>
              <a:t>Nursing-Supported Group Homes</a:t>
            </a:r>
          </a:p>
        </p:txBody>
      </p:sp>
      <p:sp>
        <p:nvSpPr>
          <p:cNvPr id="3" name="Text Placeholder 2">
            <a:extLst>
              <a:ext uri="{FF2B5EF4-FFF2-40B4-BE49-F238E27FC236}">
                <a16:creationId xmlns:a16="http://schemas.microsoft.com/office/drawing/2014/main" id="{4324E412-F9E9-4CAD-92C3-28BA86BD71D7}"/>
              </a:ext>
            </a:extLst>
          </p:cNvPr>
          <p:cNvSpPr>
            <a:spLocks noGrp="1"/>
          </p:cNvSpPr>
          <p:nvPr>
            <p:ph type="body" idx="1"/>
          </p:nvPr>
        </p:nvSpPr>
        <p:spPr/>
        <p:txBody>
          <a:bodyPr/>
          <a:lstStyle/>
          <a:p>
            <a:r>
              <a:rPr lang="en-US" dirty="0"/>
              <a:t>BRFL took over NSGHs on 26 February 2024</a:t>
            </a:r>
          </a:p>
          <a:p>
            <a:r>
              <a:rPr lang="en-US" dirty="0"/>
              <a:t>DDD Group Homes for residents who:</a:t>
            </a:r>
          </a:p>
          <a:p>
            <a:pPr lvl="1"/>
            <a:r>
              <a:rPr lang="en-US" dirty="0"/>
              <a:t>Require continuous nursing intervention</a:t>
            </a:r>
          </a:p>
          <a:p>
            <a:pPr lvl="1"/>
            <a:r>
              <a:rPr lang="en-US" dirty="0"/>
              <a:t>Require nursing oversight</a:t>
            </a:r>
          </a:p>
          <a:p>
            <a:r>
              <a:rPr lang="en-US" dirty="0"/>
              <a:t>Up to six (6) residents</a:t>
            </a:r>
          </a:p>
          <a:p>
            <a:r>
              <a:rPr lang="en-US" dirty="0"/>
              <a:t>Article 22: R9-10-2201 through R9-10-2226</a:t>
            </a:r>
          </a:p>
        </p:txBody>
      </p:sp>
    </p:spTree>
    <p:extLst>
      <p:ext uri="{BB962C8B-B14F-4D97-AF65-F5344CB8AC3E}">
        <p14:creationId xmlns:p14="http://schemas.microsoft.com/office/powerpoint/2010/main" val="3991571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392B8-4AD3-493F-B8DB-CD9B7E2497B7}"/>
              </a:ext>
            </a:extLst>
          </p:cNvPr>
          <p:cNvSpPr>
            <a:spLocks noGrp="1"/>
          </p:cNvSpPr>
          <p:nvPr>
            <p:ph type="title"/>
          </p:nvPr>
        </p:nvSpPr>
        <p:spPr>
          <a:xfrm>
            <a:off x="457200" y="274638"/>
            <a:ext cx="8229600" cy="953527"/>
          </a:xfrm>
        </p:spPr>
        <p:txBody>
          <a:bodyPr/>
          <a:lstStyle/>
          <a:p>
            <a:r>
              <a:rPr lang="en-US" dirty="0"/>
              <a:t>Nursing-Supported Group Homes</a:t>
            </a:r>
          </a:p>
        </p:txBody>
      </p:sp>
      <p:sp>
        <p:nvSpPr>
          <p:cNvPr id="3" name="Text Placeholder 2">
            <a:extLst>
              <a:ext uri="{FF2B5EF4-FFF2-40B4-BE49-F238E27FC236}">
                <a16:creationId xmlns:a16="http://schemas.microsoft.com/office/drawing/2014/main" id="{BB03A2D3-F2E8-47E4-9A4F-261A2E111916}"/>
              </a:ext>
            </a:extLst>
          </p:cNvPr>
          <p:cNvSpPr>
            <a:spLocks noGrp="1"/>
          </p:cNvSpPr>
          <p:nvPr>
            <p:ph type="body" idx="1"/>
          </p:nvPr>
        </p:nvSpPr>
        <p:spPr>
          <a:xfrm>
            <a:off x="457200" y="1111624"/>
            <a:ext cx="8229600" cy="5014539"/>
          </a:xfrm>
        </p:spPr>
        <p:txBody>
          <a:bodyPr>
            <a:normAutofit lnSpcReduction="10000"/>
          </a:bodyPr>
          <a:lstStyle/>
          <a:p>
            <a:pPr marL="114300" indent="0">
              <a:buNone/>
            </a:pPr>
            <a:r>
              <a:rPr lang="en-US" dirty="0"/>
              <a:t>A.R.S. § 36-401.A.38. "Nursing-supported group home" means a health care institution that is a community residential setting as defined in section 36-551 for not more than six persons with developmental disabilities, that is operated by a service provider under contract with the department of economic security and that provides room and board, daily habilitation and continuous nursing support and intervention.</a:t>
            </a:r>
          </a:p>
        </p:txBody>
      </p:sp>
    </p:spTree>
    <p:extLst>
      <p:ext uri="{BB962C8B-B14F-4D97-AF65-F5344CB8AC3E}">
        <p14:creationId xmlns:p14="http://schemas.microsoft.com/office/powerpoint/2010/main" val="2501609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2"/>
          <p:cNvSpPr txBox="1">
            <a:spLocks noGrp="1"/>
          </p:cNvSpPr>
          <p:nvPr>
            <p:ph type="title"/>
          </p:nvPr>
        </p:nvSpPr>
        <p:spPr>
          <a:xfrm>
            <a:off x="516150" y="1540900"/>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Maintaining Compliance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3"/>
          <p:cNvSpPr txBox="1">
            <a:spLocks noGrp="1"/>
          </p:cNvSpPr>
          <p:nvPr>
            <p:ph type="title"/>
          </p:nvPr>
        </p:nvSpPr>
        <p:spPr>
          <a:xfrm>
            <a:off x="457200" y="0"/>
            <a:ext cx="8229600" cy="91426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1800"/>
              <a:buNone/>
            </a:pPr>
            <a:r>
              <a:rPr lang="en-US" dirty="0"/>
              <a:t>Maintaining Compliance</a:t>
            </a:r>
            <a:endParaRPr dirty="0"/>
          </a:p>
        </p:txBody>
      </p:sp>
      <p:sp>
        <p:nvSpPr>
          <p:cNvPr id="333" name="Google Shape;333;p53"/>
          <p:cNvSpPr txBox="1">
            <a:spLocks noGrp="1"/>
          </p:cNvSpPr>
          <p:nvPr>
            <p:ph type="body" idx="1"/>
          </p:nvPr>
        </p:nvSpPr>
        <p:spPr>
          <a:xfrm>
            <a:off x="457200" y="914262"/>
            <a:ext cx="8229600" cy="5029476"/>
          </a:xfrm>
          <a:prstGeom prst="rect">
            <a:avLst/>
          </a:prstGeom>
          <a:noFill/>
          <a:ln>
            <a:noFill/>
          </a:ln>
        </p:spPr>
        <p:txBody>
          <a:bodyPr spcFirstLastPara="1" wrap="square" lIns="91425" tIns="45700" rIns="91425" bIns="45700" anchor="t" anchorCtr="0">
            <a:normAutofit/>
          </a:bodyPr>
          <a:lstStyle/>
          <a:p>
            <a:pPr marL="457200" lvl="0" indent="-317182" algn="l" rtl="0">
              <a:lnSpc>
                <a:spcPct val="100000"/>
              </a:lnSpc>
              <a:spcBef>
                <a:spcPts val="360"/>
              </a:spcBef>
              <a:spcAft>
                <a:spcPts val="0"/>
              </a:spcAft>
              <a:buSzPts val="1350"/>
              <a:buChar char="•"/>
            </a:pPr>
            <a:r>
              <a:rPr lang="en-US" sz="2400" dirty="0"/>
              <a:t>Common items (not a comprehensive list) referred to the Enforcement Team include: </a:t>
            </a:r>
            <a:endParaRPr dirty="0"/>
          </a:p>
          <a:p>
            <a:pPr marL="914400" lvl="1" indent="-317182" algn="l" rtl="0">
              <a:lnSpc>
                <a:spcPct val="100000"/>
              </a:lnSpc>
              <a:spcBef>
                <a:spcPts val="360"/>
              </a:spcBef>
              <a:spcAft>
                <a:spcPts val="0"/>
              </a:spcAft>
              <a:buSzPts val="1350"/>
              <a:buChar char="–"/>
            </a:pPr>
            <a:r>
              <a:rPr lang="en-US" sz="2400" dirty="0"/>
              <a:t>Negative outcomes related to resident health and safety</a:t>
            </a:r>
            <a:endParaRPr dirty="0"/>
          </a:p>
          <a:p>
            <a:pPr marL="914400" lvl="1" indent="-317182" algn="l" rtl="0">
              <a:lnSpc>
                <a:spcPct val="100000"/>
              </a:lnSpc>
              <a:spcBef>
                <a:spcPts val="360"/>
              </a:spcBef>
              <a:spcAft>
                <a:spcPts val="0"/>
              </a:spcAft>
              <a:buSzPts val="1350"/>
              <a:buChar char="–"/>
            </a:pPr>
            <a:r>
              <a:rPr lang="en-US" sz="2400" dirty="0"/>
              <a:t>Repeat/uncorrected deficiencies</a:t>
            </a:r>
            <a:endParaRPr dirty="0"/>
          </a:p>
          <a:p>
            <a:pPr marL="914400" lvl="1" indent="-317182" algn="l" rtl="0">
              <a:lnSpc>
                <a:spcPct val="100000"/>
              </a:lnSpc>
              <a:spcBef>
                <a:spcPts val="360"/>
              </a:spcBef>
              <a:spcAft>
                <a:spcPts val="0"/>
              </a:spcAft>
              <a:buSzPts val="1350"/>
              <a:buChar char="–"/>
            </a:pPr>
            <a:r>
              <a:rPr lang="en-US" sz="2400" dirty="0"/>
              <a:t>Fingerprinting issues</a:t>
            </a:r>
            <a:endParaRPr dirty="0"/>
          </a:p>
          <a:p>
            <a:pPr marL="914400" lvl="1" indent="-317182" algn="l" rtl="0">
              <a:lnSpc>
                <a:spcPct val="100000"/>
              </a:lnSpc>
              <a:spcBef>
                <a:spcPts val="360"/>
              </a:spcBef>
              <a:spcAft>
                <a:spcPts val="0"/>
              </a:spcAft>
              <a:buSzPts val="1350"/>
              <a:buChar char="–"/>
            </a:pPr>
            <a:r>
              <a:rPr lang="en-US" sz="2400" dirty="0"/>
              <a:t>Personnel issues</a:t>
            </a:r>
            <a:endParaRPr dirty="0"/>
          </a:p>
          <a:p>
            <a:pPr marL="914400" lvl="1" indent="-317182" algn="l" rtl="0">
              <a:lnSpc>
                <a:spcPct val="100000"/>
              </a:lnSpc>
              <a:spcBef>
                <a:spcPts val="360"/>
              </a:spcBef>
              <a:spcAft>
                <a:spcPts val="0"/>
              </a:spcAft>
              <a:buSzPts val="1350"/>
              <a:buChar char="–"/>
            </a:pPr>
            <a:r>
              <a:rPr lang="en-US" sz="2400" dirty="0"/>
              <a:t>Residents left alone</a:t>
            </a:r>
            <a:endParaRPr dirty="0"/>
          </a:p>
          <a:p>
            <a:pPr marL="914400" lvl="1" indent="-317182" algn="l" rtl="0">
              <a:lnSpc>
                <a:spcPct val="100000"/>
              </a:lnSpc>
              <a:spcBef>
                <a:spcPts val="360"/>
              </a:spcBef>
              <a:spcAft>
                <a:spcPts val="0"/>
              </a:spcAft>
              <a:buSzPts val="1350"/>
              <a:buChar char="–"/>
            </a:pPr>
            <a:r>
              <a:rPr lang="en-US" sz="2400" dirty="0"/>
              <a:t>Over Capacity/Unlicensed Care</a:t>
            </a:r>
            <a:endParaRPr dirty="0"/>
          </a:p>
          <a:p>
            <a:pPr marL="914400" lvl="1" indent="-317182" algn="l" rtl="0">
              <a:lnSpc>
                <a:spcPct val="100000"/>
              </a:lnSpc>
              <a:spcBef>
                <a:spcPts val="360"/>
              </a:spcBef>
              <a:spcAft>
                <a:spcPts val="0"/>
              </a:spcAft>
              <a:buSzPts val="1350"/>
              <a:buChar char="–"/>
            </a:pPr>
            <a:r>
              <a:rPr lang="en-US" sz="2400" dirty="0"/>
              <a:t>False and misleading information/documentation</a:t>
            </a:r>
            <a:endParaRPr sz="2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54"/>
          <p:cNvSpPr txBox="1">
            <a:spLocks noGrp="1"/>
          </p:cNvSpPr>
          <p:nvPr>
            <p:ph type="title"/>
          </p:nvPr>
        </p:nvSpPr>
        <p:spPr>
          <a:xfrm>
            <a:off x="457200" y="0"/>
            <a:ext cx="8229600" cy="6723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ts val="1800"/>
              <a:buNone/>
            </a:pPr>
            <a:r>
              <a:rPr lang="en-US" dirty="0"/>
              <a:t>Reminders</a:t>
            </a:r>
            <a:endParaRPr dirty="0"/>
          </a:p>
        </p:txBody>
      </p:sp>
      <p:sp>
        <p:nvSpPr>
          <p:cNvPr id="339" name="Google Shape;339;p54"/>
          <p:cNvSpPr txBox="1">
            <a:spLocks noGrp="1"/>
          </p:cNvSpPr>
          <p:nvPr>
            <p:ph type="body" idx="1"/>
          </p:nvPr>
        </p:nvSpPr>
        <p:spPr>
          <a:xfrm>
            <a:off x="457200" y="672353"/>
            <a:ext cx="8229600" cy="5513294"/>
          </a:xfrm>
          <a:prstGeom prst="rect">
            <a:avLst/>
          </a:prstGeom>
          <a:noFill/>
          <a:ln>
            <a:noFill/>
          </a:ln>
        </p:spPr>
        <p:txBody>
          <a:bodyPr spcFirstLastPara="1" wrap="square" lIns="91425" tIns="45700" rIns="91425" bIns="45700" anchor="t" anchorCtr="0">
            <a:normAutofit fontScale="92500" lnSpcReduction="20000"/>
          </a:bodyPr>
          <a:lstStyle/>
          <a:p>
            <a:pPr marL="457200" lvl="0" indent="-317182" algn="l" rtl="0">
              <a:lnSpc>
                <a:spcPct val="100000"/>
              </a:lnSpc>
              <a:spcBef>
                <a:spcPts val="360"/>
              </a:spcBef>
              <a:spcAft>
                <a:spcPts val="0"/>
              </a:spcAft>
              <a:buSzPct val="56250"/>
              <a:buChar char="•"/>
            </a:pPr>
            <a:r>
              <a:rPr lang="en-US" dirty="0"/>
              <a:t>All communication from the Bureau of Residential Facilities Licensing is done through email and phone</a:t>
            </a:r>
            <a:endParaRPr dirty="0"/>
          </a:p>
          <a:p>
            <a:pPr marL="457200" lvl="0" indent="0" algn="l" rtl="0">
              <a:lnSpc>
                <a:spcPct val="100000"/>
              </a:lnSpc>
              <a:spcBef>
                <a:spcPts val="360"/>
              </a:spcBef>
              <a:spcAft>
                <a:spcPts val="0"/>
              </a:spcAft>
              <a:buSzPct val="66176"/>
              <a:buNone/>
            </a:pPr>
            <a:endParaRPr dirty="0"/>
          </a:p>
          <a:p>
            <a:pPr marL="457200" lvl="0" indent="-317182" algn="l" rtl="0">
              <a:lnSpc>
                <a:spcPct val="100000"/>
              </a:lnSpc>
              <a:spcBef>
                <a:spcPts val="360"/>
              </a:spcBef>
              <a:spcAft>
                <a:spcPts val="0"/>
              </a:spcAft>
              <a:buSzPct val="56250"/>
              <a:buChar char="•"/>
            </a:pPr>
            <a:r>
              <a:rPr lang="en-US" dirty="0"/>
              <a:t>Please ensure we have the correct email address to avoid missing critical information</a:t>
            </a:r>
          </a:p>
          <a:p>
            <a:pPr lvl="1" indent="-317182">
              <a:buSzPct val="56250"/>
              <a:buChar char="•"/>
            </a:pPr>
            <a:r>
              <a:rPr lang="en-US" dirty="0"/>
              <a:t>Update BOTH the Bureau and the online portal</a:t>
            </a:r>
            <a:endParaRPr dirty="0"/>
          </a:p>
          <a:p>
            <a:pPr marL="457200" lvl="0" indent="0" algn="l" rtl="0">
              <a:lnSpc>
                <a:spcPct val="100000"/>
              </a:lnSpc>
              <a:spcBef>
                <a:spcPts val="360"/>
              </a:spcBef>
              <a:spcAft>
                <a:spcPts val="0"/>
              </a:spcAft>
              <a:buSzPct val="66176"/>
              <a:buNone/>
            </a:pPr>
            <a:endParaRPr dirty="0"/>
          </a:p>
          <a:p>
            <a:pPr marL="457200" lvl="0" indent="-317182" algn="l" rtl="0">
              <a:lnSpc>
                <a:spcPct val="100000"/>
              </a:lnSpc>
              <a:spcBef>
                <a:spcPts val="360"/>
              </a:spcBef>
              <a:spcAft>
                <a:spcPts val="0"/>
              </a:spcAft>
              <a:buSzPct val="56250"/>
              <a:buChar char="•"/>
            </a:pPr>
            <a:r>
              <a:rPr lang="en-US" dirty="0"/>
              <a:t>Please contact your assigned surveyor or the surveyor of the day if you have any questions</a:t>
            </a:r>
            <a:endParaRPr dirty="0"/>
          </a:p>
          <a:p>
            <a:pPr marL="457200" lvl="0" indent="0" algn="l" rtl="0">
              <a:lnSpc>
                <a:spcPct val="100000"/>
              </a:lnSpc>
              <a:spcBef>
                <a:spcPts val="360"/>
              </a:spcBef>
              <a:spcAft>
                <a:spcPts val="0"/>
              </a:spcAft>
              <a:buSzPct val="66176"/>
              <a:buNone/>
            </a:pPr>
            <a:endParaRPr dirty="0"/>
          </a:p>
          <a:p>
            <a:pPr marL="457200" lvl="0" indent="-317182" algn="l" rtl="0">
              <a:lnSpc>
                <a:spcPct val="100000"/>
              </a:lnSpc>
              <a:spcBef>
                <a:spcPts val="360"/>
              </a:spcBef>
              <a:spcAft>
                <a:spcPts val="0"/>
              </a:spcAft>
              <a:buSzPct val="56250"/>
              <a:buChar char="•"/>
            </a:pPr>
            <a:r>
              <a:rPr lang="en-US" dirty="0"/>
              <a:t>Read all communications from the Department carefully as there may be critical deadlines</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A389-0CF5-445D-A173-7CDD7EFC7268}"/>
              </a:ext>
            </a:extLst>
          </p:cNvPr>
          <p:cNvSpPr>
            <a:spLocks noGrp="1"/>
          </p:cNvSpPr>
          <p:nvPr>
            <p:ph type="title"/>
          </p:nvPr>
        </p:nvSpPr>
        <p:spPr/>
        <p:txBody>
          <a:bodyPr/>
          <a:lstStyle/>
          <a:p>
            <a:r>
              <a:rPr lang="en-US" dirty="0"/>
              <a:t>Fraudulent emails</a:t>
            </a:r>
          </a:p>
        </p:txBody>
      </p:sp>
      <p:sp>
        <p:nvSpPr>
          <p:cNvPr id="3" name="Text Placeholder 2">
            <a:extLst>
              <a:ext uri="{FF2B5EF4-FFF2-40B4-BE49-F238E27FC236}">
                <a16:creationId xmlns:a16="http://schemas.microsoft.com/office/drawing/2014/main" id="{45565D32-B3E0-4CD1-8443-31E57A31A1BF}"/>
              </a:ext>
            </a:extLst>
          </p:cNvPr>
          <p:cNvSpPr>
            <a:spLocks noGrp="1"/>
          </p:cNvSpPr>
          <p:nvPr>
            <p:ph type="body" idx="1"/>
          </p:nvPr>
        </p:nvSpPr>
        <p:spPr/>
        <p:txBody>
          <a:bodyPr/>
          <a:lstStyle/>
          <a:p>
            <a:r>
              <a:rPr lang="en-US" dirty="0"/>
              <a:t>All communications from the Department will come from email addresses with an “@azdhs.gov” domain name. If you are in doubt as to whether a communication from the Department is genuine, please call our office at 602-364-2639 or email us at residential.licensing@azdhs.gov to verify it.</a:t>
            </a:r>
          </a:p>
          <a:p>
            <a:endParaRPr lang="en-US" dirty="0"/>
          </a:p>
        </p:txBody>
      </p:sp>
    </p:spTree>
    <p:extLst>
      <p:ext uri="{BB962C8B-B14F-4D97-AF65-F5344CB8AC3E}">
        <p14:creationId xmlns:p14="http://schemas.microsoft.com/office/powerpoint/2010/main" val="1223297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5"/>
          <p:cNvSpPr txBox="1">
            <a:spLocks noGrp="1"/>
          </p:cNvSpPr>
          <p:nvPr>
            <p:ph type="title"/>
          </p:nvPr>
        </p:nvSpPr>
        <p:spPr>
          <a:xfrm>
            <a:off x="457200" y="2936195"/>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Calibri"/>
              <a:buNone/>
            </a:pPr>
            <a:r>
              <a:rPr lang="en-US" sz="6600"/>
              <a:t>Please check the BRFL website for updates, tools, &amp; resources</a:t>
            </a:r>
            <a:br>
              <a:rPr lang="en-US" sz="6600"/>
            </a:br>
            <a:endParaRPr sz="66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Online Resources</a:t>
            </a:r>
            <a:endParaRPr/>
          </a:p>
        </p:txBody>
      </p:sp>
      <p:sp>
        <p:nvSpPr>
          <p:cNvPr id="351" name="Google Shape;351;p56"/>
          <p:cNvSpPr txBox="1">
            <a:spLocks noGrp="1"/>
          </p:cNvSpPr>
          <p:nvPr>
            <p:ph type="body" idx="1"/>
          </p:nvPr>
        </p:nvSpPr>
        <p:spPr>
          <a:xfrm>
            <a:off x="457200" y="1417638"/>
            <a:ext cx="8229600" cy="4525963"/>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100000"/>
              </a:lnSpc>
              <a:spcBef>
                <a:spcPts val="0"/>
              </a:spcBef>
              <a:spcAft>
                <a:spcPts val="0"/>
              </a:spcAft>
              <a:buClr>
                <a:schemeClr val="dk1"/>
              </a:buClr>
              <a:buSzPct val="100000"/>
              <a:buChar char="•"/>
            </a:pPr>
            <a:r>
              <a:rPr lang="en-US"/>
              <a:t>Bureau of Residential Facilities Licensing:</a:t>
            </a:r>
            <a:endParaRPr/>
          </a:p>
          <a:p>
            <a:pPr marL="742950" lvl="1" indent="-285750" algn="l" rtl="0">
              <a:lnSpc>
                <a:spcPct val="100000"/>
              </a:lnSpc>
              <a:spcBef>
                <a:spcPts val="518"/>
              </a:spcBef>
              <a:spcAft>
                <a:spcPts val="0"/>
              </a:spcAft>
              <a:buClr>
                <a:schemeClr val="dk1"/>
              </a:buClr>
              <a:buSzPct val="100000"/>
              <a:buChar char="–"/>
            </a:pPr>
            <a:r>
              <a:rPr lang="en-US" u="sng">
                <a:solidFill>
                  <a:schemeClr val="hlink"/>
                </a:solidFill>
                <a:hlinkClick r:id="rId3"/>
              </a:rPr>
              <a:t>http://azdhs.gov/licensing/residential-facilities/index.php</a:t>
            </a:r>
            <a:r>
              <a:rPr lang="en-US"/>
              <a:t> </a:t>
            </a:r>
            <a:endParaRPr/>
          </a:p>
          <a:p>
            <a:pPr marL="1143000" lvl="2" indent="-228600" algn="l" rtl="0">
              <a:lnSpc>
                <a:spcPct val="100000"/>
              </a:lnSpc>
              <a:spcBef>
                <a:spcPts val="444"/>
              </a:spcBef>
              <a:spcAft>
                <a:spcPts val="0"/>
              </a:spcAft>
              <a:buClr>
                <a:schemeClr val="dk1"/>
              </a:buClr>
              <a:buSzPct val="100000"/>
              <a:buChar char="•"/>
            </a:pPr>
            <a:r>
              <a:rPr lang="en-US"/>
              <a:t>Frequently asked questions</a:t>
            </a:r>
            <a:endParaRPr/>
          </a:p>
          <a:p>
            <a:pPr marL="1143000" lvl="2" indent="-228600" algn="l" rtl="0">
              <a:lnSpc>
                <a:spcPct val="100000"/>
              </a:lnSpc>
              <a:spcBef>
                <a:spcPts val="444"/>
              </a:spcBef>
              <a:spcAft>
                <a:spcPts val="0"/>
              </a:spcAft>
              <a:buClr>
                <a:schemeClr val="dk1"/>
              </a:buClr>
              <a:buSzPct val="100000"/>
              <a:buChar char="•"/>
            </a:pPr>
            <a:r>
              <a:rPr lang="en-US"/>
              <a:t>License application forms</a:t>
            </a:r>
            <a:endParaRPr/>
          </a:p>
          <a:p>
            <a:pPr marL="1143000" lvl="2" indent="-228600" algn="l" rtl="0">
              <a:lnSpc>
                <a:spcPct val="100000"/>
              </a:lnSpc>
              <a:spcBef>
                <a:spcPts val="444"/>
              </a:spcBef>
              <a:spcAft>
                <a:spcPts val="0"/>
              </a:spcAft>
              <a:buClr>
                <a:schemeClr val="dk1"/>
              </a:buClr>
              <a:buSzPct val="100000"/>
              <a:buChar char="•"/>
            </a:pPr>
            <a:r>
              <a:rPr lang="en-US"/>
              <a:t>How to prepare a Plan of Correction (POC)</a:t>
            </a:r>
            <a:endParaRPr/>
          </a:p>
          <a:p>
            <a:pPr marL="1143000" lvl="2" indent="-228600" algn="l" rtl="0">
              <a:lnSpc>
                <a:spcPct val="100000"/>
              </a:lnSpc>
              <a:spcBef>
                <a:spcPts val="444"/>
              </a:spcBef>
              <a:spcAft>
                <a:spcPts val="0"/>
              </a:spcAft>
              <a:buClr>
                <a:schemeClr val="dk1"/>
              </a:buClr>
              <a:buSzPct val="100000"/>
              <a:buChar char="•"/>
            </a:pPr>
            <a:r>
              <a:rPr lang="en-US"/>
              <a:t>Informal Dispute Resolution process</a:t>
            </a:r>
            <a:endParaRPr/>
          </a:p>
          <a:p>
            <a:pPr marL="1143000" lvl="2" indent="-228600" algn="l" rtl="0">
              <a:lnSpc>
                <a:spcPct val="100000"/>
              </a:lnSpc>
              <a:spcBef>
                <a:spcPts val="444"/>
              </a:spcBef>
              <a:spcAft>
                <a:spcPts val="0"/>
              </a:spcAft>
              <a:buClr>
                <a:schemeClr val="dk1"/>
              </a:buClr>
              <a:buSzPct val="100000"/>
              <a:buChar char="•"/>
            </a:pPr>
            <a:r>
              <a:rPr lang="en-US"/>
              <a:t>Links to rules, statutes, enforcement actions</a:t>
            </a:r>
            <a:endParaRPr/>
          </a:p>
          <a:p>
            <a:pPr marL="742950" lvl="1" indent="-285750" algn="l" rtl="0">
              <a:lnSpc>
                <a:spcPct val="100000"/>
              </a:lnSpc>
              <a:spcBef>
                <a:spcPts val="518"/>
              </a:spcBef>
              <a:spcAft>
                <a:spcPts val="0"/>
              </a:spcAft>
              <a:buClr>
                <a:schemeClr val="dk1"/>
              </a:buClr>
              <a:buSzPct val="100000"/>
              <a:buChar char="–"/>
            </a:pPr>
            <a:r>
              <a:rPr lang="en-US" u="sng">
                <a:solidFill>
                  <a:schemeClr val="hlink"/>
                </a:solidFill>
                <a:hlinkClick r:id="rId4"/>
              </a:rPr>
              <a:t>www.azcarecheck.com</a:t>
            </a:r>
            <a:r>
              <a:rPr lang="en-US"/>
              <a:t>: facility information, including survey history and enforcement actions for the last 3 years for all active facilities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body" idx="1"/>
          </p:nvPr>
        </p:nvSpPr>
        <p:spPr>
          <a:xfrm>
            <a:off x="457200" y="941032"/>
            <a:ext cx="8229600" cy="4908905"/>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3600"/>
              <a:buFont typeface="Arial"/>
              <a:buNone/>
            </a:pPr>
            <a:r>
              <a:rPr lang="en-US" sz="3600" b="1" dirty="0"/>
              <a:t>Arizona Department of Health Services</a:t>
            </a:r>
            <a:endParaRPr dirty="0"/>
          </a:p>
          <a:p>
            <a:pPr marL="0" lvl="0" indent="0" algn="ctr">
              <a:spcBef>
                <a:spcPts val="720"/>
              </a:spcBef>
              <a:buSzPts val="3600"/>
              <a:buNone/>
            </a:pPr>
            <a:r>
              <a:rPr lang="en-US" sz="3600" dirty="0"/>
              <a:t>Jennie </a:t>
            </a:r>
            <a:r>
              <a:rPr lang="en-US" sz="3600" dirty="0" err="1"/>
              <a:t>Cunico</a:t>
            </a:r>
            <a:r>
              <a:rPr lang="en-US" sz="3600" dirty="0"/>
              <a:t>, Cabinet Executive Officer/ Executive Deputy Director</a:t>
            </a:r>
            <a:endParaRPr dirty="0"/>
          </a:p>
          <a:p>
            <a:pPr marL="0" lvl="0" indent="0" algn="ctr" rtl="0">
              <a:lnSpc>
                <a:spcPct val="100000"/>
              </a:lnSpc>
              <a:spcBef>
                <a:spcPts val="400"/>
              </a:spcBef>
              <a:spcAft>
                <a:spcPts val="0"/>
              </a:spcAft>
              <a:buClr>
                <a:schemeClr val="dk1"/>
              </a:buClr>
              <a:buSzPts val="2000"/>
              <a:buFont typeface="Arial"/>
              <a:buNone/>
            </a:pPr>
            <a:endParaRPr sz="2000" dirty="0"/>
          </a:p>
          <a:p>
            <a:pPr marL="0" lvl="0" indent="0" algn="ctr" rtl="0">
              <a:lnSpc>
                <a:spcPct val="100000"/>
              </a:lnSpc>
              <a:spcBef>
                <a:spcPts val="640"/>
              </a:spcBef>
              <a:spcAft>
                <a:spcPts val="0"/>
              </a:spcAft>
              <a:buClr>
                <a:schemeClr val="dk1"/>
              </a:buClr>
              <a:buSzPts val="3200"/>
              <a:buFont typeface="Arial"/>
              <a:buNone/>
            </a:pPr>
            <a:r>
              <a:rPr lang="en-US" b="1" dirty="0"/>
              <a:t>Division of Public Health Licensing</a:t>
            </a:r>
            <a:endParaRPr dirty="0"/>
          </a:p>
          <a:p>
            <a:pPr marL="0" lvl="0" indent="0" algn="ctr" rtl="0">
              <a:lnSpc>
                <a:spcPct val="100000"/>
              </a:lnSpc>
              <a:spcBef>
                <a:spcPts val="640"/>
              </a:spcBef>
              <a:spcAft>
                <a:spcPts val="0"/>
              </a:spcAft>
              <a:buClr>
                <a:schemeClr val="dk1"/>
              </a:buClr>
              <a:buSzPts val="3200"/>
              <a:buFont typeface="Arial"/>
              <a:buNone/>
            </a:pPr>
            <a:r>
              <a:rPr lang="en-US" dirty="0"/>
              <a:t>Tom Salow, Assistant Director</a:t>
            </a:r>
            <a:endParaRPr dirty="0"/>
          </a:p>
          <a:p>
            <a:pPr marL="0" lvl="0" indent="0" algn="ctr" rtl="0">
              <a:lnSpc>
                <a:spcPct val="100000"/>
              </a:lnSpc>
              <a:spcBef>
                <a:spcPts val="400"/>
              </a:spcBef>
              <a:spcAft>
                <a:spcPts val="0"/>
              </a:spcAft>
              <a:buClr>
                <a:schemeClr val="dk1"/>
              </a:buClr>
              <a:buSzPts val="2000"/>
              <a:buFont typeface="Arial"/>
              <a:buNone/>
            </a:pPr>
            <a:endParaRPr sz="2000" dirty="0"/>
          </a:p>
          <a:p>
            <a:pPr marL="0" lvl="0" indent="0" algn="ctr" rtl="0">
              <a:lnSpc>
                <a:spcPct val="100000"/>
              </a:lnSpc>
              <a:spcBef>
                <a:spcPts val="480"/>
              </a:spcBef>
              <a:spcAft>
                <a:spcPts val="0"/>
              </a:spcAft>
              <a:buClr>
                <a:schemeClr val="dk1"/>
              </a:buClr>
              <a:buSzPts val="2400"/>
              <a:buFont typeface="Arial"/>
              <a:buNone/>
            </a:pPr>
            <a:r>
              <a:rPr lang="en-US" sz="2800" b="1" dirty="0"/>
              <a:t>Bureau of Residential Facilities Licensing</a:t>
            </a:r>
            <a:endParaRPr sz="2800" dirty="0"/>
          </a:p>
          <a:p>
            <a:pPr marL="0" lvl="0" indent="0" algn="ctr" rtl="0">
              <a:lnSpc>
                <a:spcPct val="100000"/>
              </a:lnSpc>
              <a:spcBef>
                <a:spcPts val="480"/>
              </a:spcBef>
              <a:spcAft>
                <a:spcPts val="0"/>
              </a:spcAft>
              <a:buClr>
                <a:schemeClr val="dk1"/>
              </a:buClr>
              <a:buSzPts val="2400"/>
              <a:buFont typeface="Arial"/>
              <a:buNone/>
            </a:pPr>
            <a:r>
              <a:rPr lang="en-US" sz="2800" dirty="0">
                <a:highlight>
                  <a:srgbClr val="FFFF00"/>
                </a:highlight>
              </a:rPr>
              <a:t>Dawn Butler, Bureau Chief</a:t>
            </a:r>
            <a:endParaRPr dirty="0">
              <a:highlight>
                <a:srgbClr val="FFFF00"/>
              </a:highlight>
            </a:endParaRPr>
          </a:p>
          <a:p>
            <a:pPr marL="0" lvl="0" indent="0" algn="ctr" rtl="0">
              <a:lnSpc>
                <a:spcPct val="100000"/>
              </a:lnSpc>
              <a:spcBef>
                <a:spcPts val="400"/>
              </a:spcBef>
              <a:spcAft>
                <a:spcPts val="0"/>
              </a:spcAft>
              <a:buClr>
                <a:schemeClr val="dk1"/>
              </a:buClr>
              <a:buSzPts val="2000"/>
              <a:buFont typeface="Arial"/>
              <a:buNone/>
            </a:pPr>
            <a:endParaRPr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7F03B-BAF3-43B8-9C5D-281DB1E27664}"/>
              </a:ext>
            </a:extLst>
          </p:cNvPr>
          <p:cNvSpPr>
            <a:spLocks noGrp="1"/>
          </p:cNvSpPr>
          <p:nvPr>
            <p:ph type="title"/>
          </p:nvPr>
        </p:nvSpPr>
        <p:spPr>
          <a:xfrm>
            <a:off x="457200" y="116542"/>
            <a:ext cx="8229600" cy="841786"/>
          </a:xfrm>
        </p:spPr>
        <p:txBody>
          <a:bodyPr/>
          <a:lstStyle/>
          <a:p>
            <a:r>
              <a:rPr lang="en-US" dirty="0"/>
              <a:t>Online Resources</a:t>
            </a:r>
          </a:p>
        </p:txBody>
      </p:sp>
      <p:sp>
        <p:nvSpPr>
          <p:cNvPr id="3" name="Text Placeholder 2">
            <a:extLst>
              <a:ext uri="{FF2B5EF4-FFF2-40B4-BE49-F238E27FC236}">
                <a16:creationId xmlns:a16="http://schemas.microsoft.com/office/drawing/2014/main" id="{59674DC8-2AD9-4297-AF28-80FC6D1E0621}"/>
              </a:ext>
            </a:extLst>
          </p:cNvPr>
          <p:cNvSpPr>
            <a:spLocks noGrp="1"/>
          </p:cNvSpPr>
          <p:nvPr>
            <p:ph type="body" idx="1"/>
          </p:nvPr>
        </p:nvSpPr>
        <p:spPr>
          <a:xfrm flipV="1">
            <a:off x="457200" y="6126161"/>
            <a:ext cx="8229600" cy="45719"/>
          </a:xfrm>
        </p:spPr>
        <p:txBody>
          <a:bodyPr>
            <a:normAutofit fontScale="25000" lnSpcReduction="20000"/>
          </a:bodyPr>
          <a:lstStyle/>
          <a:p>
            <a:endParaRPr lang="en-US" dirty="0"/>
          </a:p>
        </p:txBody>
      </p:sp>
      <p:pic>
        <p:nvPicPr>
          <p:cNvPr id="5" name="Picture 4">
            <a:extLst>
              <a:ext uri="{FF2B5EF4-FFF2-40B4-BE49-F238E27FC236}">
                <a16:creationId xmlns:a16="http://schemas.microsoft.com/office/drawing/2014/main" id="{174FEB0C-F7FE-4977-A934-3A8954A3EE2E}"/>
              </a:ext>
            </a:extLst>
          </p:cNvPr>
          <p:cNvPicPr>
            <a:picLocks noChangeAspect="1"/>
          </p:cNvPicPr>
          <p:nvPr/>
        </p:nvPicPr>
        <p:blipFill>
          <a:blip r:embed="rId2"/>
          <a:stretch>
            <a:fillRect/>
          </a:stretch>
        </p:blipFill>
        <p:spPr>
          <a:xfrm>
            <a:off x="1506070" y="800334"/>
            <a:ext cx="6131859" cy="5257331"/>
          </a:xfrm>
          <a:prstGeom prst="rect">
            <a:avLst/>
          </a:prstGeom>
        </p:spPr>
      </p:pic>
    </p:spTree>
    <p:extLst>
      <p:ext uri="{BB962C8B-B14F-4D97-AF65-F5344CB8AC3E}">
        <p14:creationId xmlns:p14="http://schemas.microsoft.com/office/powerpoint/2010/main" val="27164114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7" name="Google Shape;367;p5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Online Resources</a:t>
            </a:r>
            <a:endParaRPr/>
          </a:p>
        </p:txBody>
      </p:sp>
      <p:pic>
        <p:nvPicPr>
          <p:cNvPr id="2" name="Picture 1">
            <a:extLst>
              <a:ext uri="{FF2B5EF4-FFF2-40B4-BE49-F238E27FC236}">
                <a16:creationId xmlns:a16="http://schemas.microsoft.com/office/drawing/2014/main" id="{ABF4E58D-0ACC-43AB-83E4-2D7AD422B7E4}"/>
              </a:ext>
            </a:extLst>
          </p:cNvPr>
          <p:cNvPicPr>
            <a:picLocks noChangeAspect="1"/>
          </p:cNvPicPr>
          <p:nvPr/>
        </p:nvPicPr>
        <p:blipFill>
          <a:blip r:embed="rId3"/>
          <a:stretch>
            <a:fillRect/>
          </a:stretch>
        </p:blipFill>
        <p:spPr>
          <a:xfrm>
            <a:off x="1013013" y="998959"/>
            <a:ext cx="7307470" cy="498946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4" name="Google Shape;374;p59"/>
          <p:cNvSpPr txBox="1">
            <a:spLocks noGrp="1"/>
          </p:cNvSpPr>
          <p:nvPr>
            <p:ph type="title"/>
          </p:nvPr>
        </p:nvSpPr>
        <p:spPr>
          <a:xfrm>
            <a:off x="457200" y="-98225"/>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Online Resources</a:t>
            </a:r>
            <a:endParaRPr/>
          </a:p>
        </p:txBody>
      </p:sp>
      <p:pic>
        <p:nvPicPr>
          <p:cNvPr id="2" name="Picture 1">
            <a:extLst>
              <a:ext uri="{FF2B5EF4-FFF2-40B4-BE49-F238E27FC236}">
                <a16:creationId xmlns:a16="http://schemas.microsoft.com/office/drawing/2014/main" id="{D7A83367-867B-4095-8F41-6954622287AE}"/>
              </a:ext>
            </a:extLst>
          </p:cNvPr>
          <p:cNvPicPr>
            <a:picLocks noChangeAspect="1"/>
          </p:cNvPicPr>
          <p:nvPr/>
        </p:nvPicPr>
        <p:blipFill>
          <a:blip r:embed="rId3"/>
          <a:stretch>
            <a:fillRect/>
          </a:stretch>
        </p:blipFill>
        <p:spPr>
          <a:xfrm>
            <a:off x="266099" y="1018838"/>
            <a:ext cx="8611802" cy="4820323"/>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6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Questions</a:t>
            </a:r>
            <a:endParaRPr/>
          </a:p>
        </p:txBody>
      </p:sp>
      <p:sp>
        <p:nvSpPr>
          <p:cNvPr id="380" name="Google Shape;380;p6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3200"/>
              <a:buFont typeface="Arial"/>
              <a:buNone/>
            </a:pPr>
            <a:r>
              <a:rPr lang="en-US"/>
              <a:t>If you have any licensing/application process questions for our administrative support staff team or any questions about the survey process or regulations for our Compliance Officer of the Day, please call us at 602-364-2639</a:t>
            </a:r>
            <a:endParaRPr/>
          </a:p>
          <a:p>
            <a:pPr marL="0" lvl="0" indent="0" algn="ctr" rtl="0">
              <a:lnSpc>
                <a:spcPct val="100000"/>
              </a:lnSpc>
              <a:spcBef>
                <a:spcPts val="640"/>
              </a:spcBef>
              <a:spcAft>
                <a:spcPts val="0"/>
              </a:spcAft>
              <a:buClr>
                <a:schemeClr val="dk1"/>
              </a:buClr>
              <a:buSzPts val="3200"/>
              <a:buFont typeface="Arial"/>
              <a:buNone/>
            </a:pPr>
            <a:r>
              <a:rPr lang="en-US"/>
              <a:t>OR</a:t>
            </a:r>
            <a:endParaRPr/>
          </a:p>
          <a:p>
            <a:pPr marL="0" lvl="0" indent="0" algn="ctr" rtl="0">
              <a:lnSpc>
                <a:spcPct val="100000"/>
              </a:lnSpc>
              <a:spcBef>
                <a:spcPts val="640"/>
              </a:spcBef>
              <a:spcAft>
                <a:spcPts val="0"/>
              </a:spcAft>
              <a:buClr>
                <a:schemeClr val="dk1"/>
              </a:buClr>
              <a:buSzPts val="3200"/>
              <a:buFont typeface="Arial"/>
              <a:buNone/>
            </a:pPr>
            <a:r>
              <a:rPr lang="en-US"/>
              <a:t>Via email at </a:t>
            </a:r>
            <a:r>
              <a:rPr lang="en-US" u="sng">
                <a:solidFill>
                  <a:schemeClr val="hlink"/>
                </a:solidFill>
                <a:hlinkClick r:id="rId3"/>
              </a:rPr>
              <a:t>Residential.Licensing@azdhs.gov</a:t>
            </a:r>
            <a:r>
              <a:rPr lang="en-US"/>
              <a:t> </a:t>
            </a:r>
            <a:endParaRPr/>
          </a:p>
        </p:txBody>
      </p:sp>
      <p:pic>
        <p:nvPicPr>
          <p:cNvPr id="381" name="Google Shape;381;p60" descr="C:\Users\omalial\AppData\Local\Microsoft\Windows\Temporary Internet Files\Content.IE5\2Q5K6QN4\question[1].jpg"/>
          <p:cNvPicPr preferRelativeResize="0"/>
          <p:nvPr/>
        </p:nvPicPr>
        <p:blipFill rotWithShape="1">
          <a:blip r:embed="rId4">
            <a:alphaModFix/>
          </a:blip>
          <a:srcRect/>
          <a:stretch/>
        </p:blipFill>
        <p:spPr>
          <a:xfrm>
            <a:off x="180975" y="63500"/>
            <a:ext cx="2060575" cy="15367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61" descr="Our Pick of the Best Thank You Cards | The British School of Etiquette"/>
          <p:cNvPicPr preferRelativeResize="0"/>
          <p:nvPr/>
        </p:nvPicPr>
        <p:blipFill rotWithShape="1">
          <a:blip r:embed="rId3">
            <a:alphaModFix/>
          </a:blip>
          <a:srcRect/>
          <a:stretch/>
        </p:blipFill>
        <p:spPr>
          <a:xfrm>
            <a:off x="1126569" y="335150"/>
            <a:ext cx="6890861" cy="3734810"/>
          </a:xfrm>
          <a:prstGeom prst="rect">
            <a:avLst/>
          </a:prstGeom>
          <a:noFill/>
          <a:ln>
            <a:noFill/>
          </a:ln>
        </p:spPr>
      </p:pic>
      <p:sp>
        <p:nvSpPr>
          <p:cNvPr id="387" name="Google Shape;387;p61"/>
          <p:cNvSpPr txBox="1"/>
          <p:nvPr/>
        </p:nvSpPr>
        <p:spPr>
          <a:xfrm>
            <a:off x="373350" y="4194075"/>
            <a:ext cx="8397300" cy="740172"/>
          </a:xfrm>
          <a:prstGeom prst="rect">
            <a:avLst/>
          </a:prstGeom>
          <a:noFill/>
          <a:ln>
            <a:noFill/>
          </a:ln>
        </p:spPr>
        <p:txBody>
          <a:bodyPr spcFirstLastPara="1" wrap="square" lIns="91425" tIns="91425" rIns="91425" bIns="91425" anchor="t" anchorCtr="0">
            <a:spAutoFit/>
          </a:bodyPr>
          <a:lstStyle/>
          <a:p>
            <a:pPr marL="0" marR="0" lvl="0" indent="0" algn="ctr" rtl="0">
              <a:lnSpc>
                <a:spcPct val="70000"/>
              </a:lnSpc>
              <a:spcBef>
                <a:spcPts val="0"/>
              </a:spcBef>
              <a:spcAft>
                <a:spcPts val="0"/>
              </a:spcAft>
              <a:buClr>
                <a:schemeClr val="dk1"/>
              </a:buClr>
              <a:buSzPts val="1900"/>
              <a:buFont typeface="Arial"/>
              <a:buNone/>
            </a:pPr>
            <a:r>
              <a:rPr lang="en-US" sz="1900" b="0" i="0" u="none" strike="noStrike" cap="none" dirty="0">
                <a:solidFill>
                  <a:schemeClr val="dk1"/>
                </a:solidFill>
                <a:latin typeface="Fira Sans Light"/>
                <a:ea typeface="Fira Sans Light"/>
                <a:cs typeface="Fira Sans Light"/>
                <a:sym typeface="Fira Sans Light"/>
              </a:rPr>
              <a:t>Bureau of Residential Facilities Licensing</a:t>
            </a:r>
            <a:endParaRPr sz="1900" b="0" i="0" u="none" strike="noStrike" cap="none" dirty="0">
              <a:solidFill>
                <a:schemeClr val="dk1"/>
              </a:solidFill>
              <a:latin typeface="Fira Sans Light"/>
              <a:ea typeface="Fira Sans Light"/>
              <a:cs typeface="Fira Sans Light"/>
              <a:sym typeface="Fira Sans Light"/>
            </a:endParaRPr>
          </a:p>
          <a:p>
            <a:pPr marL="0" marR="0" lvl="0" indent="0" algn="ctr" rtl="0">
              <a:lnSpc>
                <a:spcPct val="120000"/>
              </a:lnSpc>
              <a:spcBef>
                <a:spcPts val="0"/>
              </a:spcBef>
              <a:spcAft>
                <a:spcPts val="0"/>
              </a:spcAft>
              <a:buClr>
                <a:schemeClr val="dk1"/>
              </a:buClr>
              <a:buSzPts val="1900"/>
              <a:buFont typeface="Arial"/>
              <a:buNone/>
            </a:pPr>
            <a:r>
              <a:rPr lang="en-US" sz="1900" b="0" i="0" u="none" strike="noStrike" cap="none" dirty="0">
                <a:solidFill>
                  <a:schemeClr val="dk1"/>
                </a:solidFill>
                <a:latin typeface="Fira Sans"/>
                <a:ea typeface="Fira Sans"/>
                <a:cs typeface="Fira Sans"/>
                <a:sym typeface="Fira Sans"/>
              </a:rPr>
              <a:t>azdhs.gov             @</a:t>
            </a:r>
            <a:r>
              <a:rPr lang="en-US" sz="1900" b="0" i="0" u="none" strike="noStrike" cap="none" dirty="0" err="1">
                <a:solidFill>
                  <a:schemeClr val="dk1"/>
                </a:solidFill>
                <a:latin typeface="Fira Sans"/>
                <a:ea typeface="Fira Sans"/>
                <a:cs typeface="Fira Sans"/>
                <a:sym typeface="Fira Sans"/>
              </a:rPr>
              <a:t>azdhs</a:t>
            </a:r>
            <a:r>
              <a:rPr lang="en-US" sz="1900" b="0" i="0" u="none" strike="noStrike" cap="none" dirty="0">
                <a:solidFill>
                  <a:schemeClr val="dk1"/>
                </a:solidFill>
                <a:latin typeface="Fira Sans"/>
                <a:ea typeface="Fira Sans"/>
                <a:cs typeface="Fira Sans"/>
                <a:sym typeface="Fira Sans"/>
              </a:rPr>
              <a:t>             facebook.com/</a:t>
            </a:r>
            <a:r>
              <a:rPr lang="en-US" sz="1900" b="0" i="0" u="none" strike="noStrike" cap="none" dirty="0" err="1">
                <a:solidFill>
                  <a:schemeClr val="dk1"/>
                </a:solidFill>
                <a:latin typeface="Fira Sans"/>
                <a:ea typeface="Fira Sans"/>
                <a:cs typeface="Fira Sans"/>
                <a:sym typeface="Fira Sans"/>
              </a:rPr>
              <a:t>azdhs</a:t>
            </a:r>
            <a:endParaRPr sz="1400" b="0" i="0" u="none" strike="noStrike" cap="none" dirty="0">
              <a:solidFill>
                <a:srgbClr val="000000"/>
              </a:solidFill>
              <a:latin typeface="Calibri"/>
              <a:ea typeface="Calibri"/>
              <a:cs typeface="Calibri"/>
              <a:sym typeface="Calibri"/>
            </a:endParaRPr>
          </a:p>
        </p:txBody>
      </p:sp>
      <p:pic>
        <p:nvPicPr>
          <p:cNvPr id="388" name="Google Shape;388;p61" descr="Twitter icon.eps"/>
          <p:cNvPicPr preferRelativeResize="0"/>
          <p:nvPr/>
        </p:nvPicPr>
        <p:blipFill rotWithShape="1">
          <a:blip r:embed="rId4">
            <a:alphaModFix/>
          </a:blip>
          <a:srcRect/>
          <a:stretch/>
        </p:blipFill>
        <p:spPr>
          <a:xfrm flipH="1">
            <a:off x="3306202" y="5427301"/>
            <a:ext cx="216975" cy="216975"/>
          </a:xfrm>
          <a:prstGeom prst="rect">
            <a:avLst/>
          </a:prstGeom>
          <a:noFill/>
          <a:ln>
            <a:noFill/>
          </a:ln>
        </p:spPr>
      </p:pic>
      <p:pic>
        <p:nvPicPr>
          <p:cNvPr id="389" name="Google Shape;389;p61" descr="FB icon.eps"/>
          <p:cNvPicPr preferRelativeResize="0"/>
          <p:nvPr/>
        </p:nvPicPr>
        <p:blipFill rotWithShape="1">
          <a:blip r:embed="rId5">
            <a:alphaModFix/>
          </a:blip>
          <a:srcRect/>
          <a:stretch/>
        </p:blipFill>
        <p:spPr>
          <a:xfrm>
            <a:off x="5015865" y="5427304"/>
            <a:ext cx="182880" cy="1828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11F0F-24DA-4174-9B48-0EF96BEC5F8D}"/>
              </a:ext>
            </a:extLst>
          </p:cNvPr>
          <p:cNvSpPr>
            <a:spLocks noGrp="1"/>
          </p:cNvSpPr>
          <p:nvPr>
            <p:ph type="title"/>
          </p:nvPr>
        </p:nvSpPr>
        <p:spPr>
          <a:xfrm>
            <a:off x="457200" y="274638"/>
            <a:ext cx="8229600" cy="1143000"/>
          </a:xfrm>
        </p:spPr>
        <p:txBody>
          <a:bodyPr/>
          <a:lstStyle/>
          <a:p>
            <a:endParaRPr lang="en-US" dirty="0"/>
          </a:p>
        </p:txBody>
      </p:sp>
      <p:pic>
        <p:nvPicPr>
          <p:cNvPr id="4" name="Picture 3">
            <a:extLst>
              <a:ext uri="{FF2B5EF4-FFF2-40B4-BE49-F238E27FC236}">
                <a16:creationId xmlns:a16="http://schemas.microsoft.com/office/drawing/2014/main" id="{2753E79C-2DAE-4D0B-A9A6-189C4BC23F76}"/>
              </a:ext>
            </a:extLst>
          </p:cNvPr>
          <p:cNvPicPr>
            <a:picLocks noChangeAspect="1"/>
          </p:cNvPicPr>
          <p:nvPr/>
        </p:nvPicPr>
        <p:blipFill>
          <a:blip r:embed="rId2"/>
          <a:stretch>
            <a:fillRect/>
          </a:stretch>
        </p:blipFill>
        <p:spPr>
          <a:xfrm>
            <a:off x="131142" y="274639"/>
            <a:ext cx="8904660" cy="5720112"/>
          </a:xfrm>
          <a:prstGeom prst="rect">
            <a:avLst/>
          </a:prstGeom>
        </p:spPr>
      </p:pic>
      <p:sp>
        <p:nvSpPr>
          <p:cNvPr id="3" name="Text Placeholder 2">
            <a:extLst>
              <a:ext uri="{FF2B5EF4-FFF2-40B4-BE49-F238E27FC236}">
                <a16:creationId xmlns:a16="http://schemas.microsoft.com/office/drawing/2014/main" id="{E6AAA766-3F0E-4F4B-90A2-73BD7CE9E10B}"/>
              </a:ext>
            </a:extLst>
          </p:cNvPr>
          <p:cNvSpPr>
            <a:spLocks noGrp="1"/>
          </p:cNvSpPr>
          <p:nvPr>
            <p:ph type="body" idx="1"/>
          </p:nvPr>
        </p:nvSpPr>
        <p:spPr>
          <a:xfrm>
            <a:off x="457200" y="1600200"/>
            <a:ext cx="8229600" cy="45719"/>
          </a:xfrm>
        </p:spPr>
        <p:txBody>
          <a:bodyPr>
            <a:normAutofit fontScale="25000" lnSpcReduction="20000"/>
          </a:bodyPr>
          <a:lstStyle/>
          <a:p>
            <a:pPr marL="114300" indent="0">
              <a:buNone/>
            </a:pPr>
            <a:endParaRPr lang="en-US" dirty="0"/>
          </a:p>
        </p:txBody>
      </p:sp>
    </p:spTree>
    <p:extLst>
      <p:ext uri="{BB962C8B-B14F-4D97-AF65-F5344CB8AC3E}">
        <p14:creationId xmlns:p14="http://schemas.microsoft.com/office/powerpoint/2010/main" val="84936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a:t>ADHS Vision, Mission, and Tools</a:t>
            </a:r>
            <a:endParaRPr/>
          </a:p>
        </p:txBody>
      </p:sp>
      <p:sp>
        <p:nvSpPr>
          <p:cNvPr id="78" name="Google Shape;78;p17"/>
          <p:cNvSpPr txBox="1">
            <a:spLocks noGrp="1"/>
          </p:cNvSpPr>
          <p:nvPr>
            <p:ph type="body" idx="1"/>
          </p:nvPr>
        </p:nvSpPr>
        <p:spPr>
          <a:xfrm>
            <a:off x="457200" y="1417638"/>
            <a:ext cx="8229600" cy="4525963"/>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100000"/>
              </a:lnSpc>
              <a:spcBef>
                <a:spcPts val="0"/>
              </a:spcBef>
              <a:spcAft>
                <a:spcPts val="0"/>
              </a:spcAft>
              <a:buClr>
                <a:schemeClr val="dk1"/>
              </a:buClr>
              <a:buSzPct val="100000"/>
              <a:buChar char="•"/>
            </a:pPr>
            <a:r>
              <a:rPr lang="en-US"/>
              <a:t>Our Vision: </a:t>
            </a:r>
            <a:endParaRPr/>
          </a:p>
          <a:p>
            <a:pPr marL="742950" lvl="1" indent="-285750" algn="l" rtl="0">
              <a:lnSpc>
                <a:spcPct val="100000"/>
              </a:lnSpc>
              <a:spcBef>
                <a:spcPts val="518"/>
              </a:spcBef>
              <a:spcAft>
                <a:spcPts val="0"/>
              </a:spcAft>
              <a:buClr>
                <a:schemeClr val="dk1"/>
              </a:buClr>
              <a:buSzPct val="100000"/>
              <a:buChar char="–"/>
            </a:pPr>
            <a:r>
              <a:rPr lang="en-US" i="1"/>
              <a:t>Health and Wellness for all Arizonans</a:t>
            </a:r>
            <a:endParaRPr/>
          </a:p>
          <a:p>
            <a:pPr marL="342900" lvl="0" indent="-342900" algn="l" rtl="0">
              <a:lnSpc>
                <a:spcPct val="100000"/>
              </a:lnSpc>
              <a:spcBef>
                <a:spcPts val="592"/>
              </a:spcBef>
              <a:spcAft>
                <a:spcPts val="0"/>
              </a:spcAft>
              <a:buClr>
                <a:schemeClr val="dk1"/>
              </a:buClr>
              <a:buSzPct val="100000"/>
              <a:buChar char="•"/>
            </a:pPr>
            <a:r>
              <a:rPr lang="en-US"/>
              <a:t>Our Mission: </a:t>
            </a:r>
            <a:endParaRPr/>
          </a:p>
          <a:p>
            <a:pPr marL="742950" lvl="1" indent="-285750" algn="l" rtl="0">
              <a:lnSpc>
                <a:spcPct val="100000"/>
              </a:lnSpc>
              <a:spcBef>
                <a:spcPts val="518"/>
              </a:spcBef>
              <a:spcAft>
                <a:spcPts val="0"/>
              </a:spcAft>
              <a:buClr>
                <a:schemeClr val="dk1"/>
              </a:buClr>
              <a:buSzPct val="100000"/>
              <a:buChar char="–"/>
            </a:pPr>
            <a:r>
              <a:rPr lang="en-US" i="1"/>
              <a:t>To promote, protect, and improve the health and wellness of individuals and communities in Arizona</a:t>
            </a:r>
            <a:endParaRPr/>
          </a:p>
          <a:p>
            <a:pPr marL="342900" lvl="0" indent="-342900" algn="l" rtl="0">
              <a:lnSpc>
                <a:spcPct val="100000"/>
              </a:lnSpc>
              <a:spcBef>
                <a:spcPts val="592"/>
              </a:spcBef>
              <a:spcAft>
                <a:spcPts val="0"/>
              </a:spcAft>
              <a:buClr>
                <a:schemeClr val="dk1"/>
              </a:buClr>
              <a:buSzPct val="100000"/>
              <a:buChar char="•"/>
            </a:pPr>
            <a:r>
              <a:rPr lang="en-US"/>
              <a:t>Our Regulatory Authority: </a:t>
            </a:r>
            <a:endParaRPr/>
          </a:p>
          <a:p>
            <a:pPr marL="742950" lvl="1" indent="-285750" algn="l" rtl="0">
              <a:lnSpc>
                <a:spcPct val="100000"/>
              </a:lnSpc>
              <a:spcBef>
                <a:spcPts val="518"/>
              </a:spcBef>
              <a:spcAft>
                <a:spcPts val="0"/>
              </a:spcAft>
              <a:buClr>
                <a:schemeClr val="dk1"/>
              </a:buClr>
              <a:buSzPct val="100000"/>
              <a:buChar char="–"/>
            </a:pPr>
            <a:r>
              <a:rPr lang="en-US"/>
              <a:t>Arizona Revised Statutes (Title 36, Chapter 4: Public Health and Safety)</a:t>
            </a:r>
            <a:endParaRPr/>
          </a:p>
          <a:p>
            <a:pPr marL="742950" lvl="1" indent="-285750" algn="l" rtl="0">
              <a:lnSpc>
                <a:spcPct val="100000"/>
              </a:lnSpc>
              <a:spcBef>
                <a:spcPts val="518"/>
              </a:spcBef>
              <a:spcAft>
                <a:spcPts val="0"/>
              </a:spcAft>
              <a:buClr>
                <a:schemeClr val="dk1"/>
              </a:buClr>
              <a:buSzPct val="100000"/>
              <a:buChar char="–"/>
            </a:pPr>
            <a:r>
              <a:rPr lang="en-US"/>
              <a:t>Arizona Administrative Code (Title 9, Chapter 10: Health Care Institutions Licensing)</a:t>
            </a:r>
            <a:endParaRPr/>
          </a:p>
          <a:p>
            <a:pPr marL="742950" lvl="1" indent="-121284" algn="l" rtl="0">
              <a:lnSpc>
                <a:spcPct val="100000"/>
              </a:lnSpc>
              <a:spcBef>
                <a:spcPts val="518"/>
              </a:spcBef>
              <a:spcAft>
                <a:spcPts val="0"/>
              </a:spcAft>
              <a:buClr>
                <a:schemeClr val="dk1"/>
              </a:buClr>
              <a:buSzPct val="100000"/>
              <a:buNone/>
            </a:pPr>
            <a:endParaRPr i="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000000"/>
              </a:buClr>
              <a:buSzPct val="100000"/>
              <a:buFont typeface="Calibri"/>
              <a:buNone/>
            </a:pPr>
            <a:r>
              <a:rPr lang="en-US" sz="4000">
                <a:solidFill>
                  <a:srgbClr val="000000"/>
                </a:solidFill>
              </a:rPr>
              <a:t>Bureau of Residential Facilities Licensing (“BRFL”)</a:t>
            </a:r>
            <a:endParaRPr/>
          </a:p>
        </p:txBody>
      </p:sp>
      <p:sp>
        <p:nvSpPr>
          <p:cNvPr id="84" name="Google Shape;84;p18"/>
          <p:cNvSpPr txBox="1">
            <a:spLocks noGrp="1"/>
          </p:cNvSpPr>
          <p:nvPr>
            <p:ph type="body" idx="1"/>
          </p:nvPr>
        </p:nvSpPr>
        <p:spPr>
          <a:xfrm>
            <a:off x="457200" y="1774825"/>
            <a:ext cx="8229600" cy="371157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00000"/>
              </a:buClr>
              <a:buSzPts val="3200"/>
              <a:buFont typeface="Arial"/>
              <a:buNone/>
            </a:pPr>
            <a:r>
              <a:rPr lang="en-US" b="1">
                <a:solidFill>
                  <a:srgbClr val="000000"/>
                </a:solidFill>
              </a:rPr>
              <a:t>Mission Statement:</a:t>
            </a:r>
            <a:r>
              <a:rPr lang="en-US">
                <a:solidFill>
                  <a:srgbClr val="000000"/>
                </a:solidFill>
              </a:rPr>
              <a:t> </a:t>
            </a:r>
            <a:endParaRPr/>
          </a:p>
          <a:p>
            <a:pPr marL="0" lvl="0" indent="0" algn="l" rtl="0">
              <a:lnSpc>
                <a:spcPct val="100000"/>
              </a:lnSpc>
              <a:spcBef>
                <a:spcPts val="640"/>
              </a:spcBef>
              <a:spcAft>
                <a:spcPts val="0"/>
              </a:spcAft>
              <a:buClr>
                <a:srgbClr val="000000"/>
              </a:buClr>
              <a:buSzPts val="3200"/>
              <a:buFont typeface="Arial"/>
              <a:buNone/>
            </a:pPr>
            <a:r>
              <a:rPr lang="en-US">
                <a:solidFill>
                  <a:srgbClr val="000000"/>
                </a:solidFill>
              </a:rPr>
              <a:t>“</a:t>
            </a:r>
            <a:r>
              <a:rPr lang="en-US" i="1">
                <a:solidFill>
                  <a:srgbClr val="000000"/>
                </a:solidFill>
              </a:rPr>
              <a:t>To protect the health and safety of Arizonans by providing information, establishing standards, and licensing and regulating health and child care services.”</a:t>
            </a:r>
            <a:endParaRPr/>
          </a:p>
          <a:p>
            <a:pPr marL="342900" lvl="0" indent="-165100" algn="l" rtl="0">
              <a:lnSpc>
                <a:spcPct val="100000"/>
              </a:lnSpc>
              <a:spcBef>
                <a:spcPts val="560"/>
              </a:spcBef>
              <a:spcAft>
                <a:spcPts val="0"/>
              </a:spcAft>
              <a:buClr>
                <a:schemeClr val="dk1"/>
              </a:buClr>
              <a:buSzPts val="2800"/>
              <a:buNone/>
            </a:pPr>
            <a:endParaRPr sz="2800">
              <a:solidFill>
                <a:srgbClr val="000000"/>
              </a:solidFill>
            </a:endParaRPr>
          </a:p>
          <a:p>
            <a:pPr marL="0" lvl="0" indent="0" algn="l" rtl="0">
              <a:lnSpc>
                <a:spcPct val="100000"/>
              </a:lnSpc>
              <a:spcBef>
                <a:spcPts val="560"/>
              </a:spcBef>
              <a:spcAft>
                <a:spcPts val="0"/>
              </a:spcAft>
              <a:buClr>
                <a:schemeClr val="dk1"/>
              </a:buClr>
              <a:buSzPts val="2800"/>
              <a:buFont typeface="Arial"/>
              <a:buNone/>
            </a:pPr>
            <a:endParaRPr sz="280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457200" y="2567895"/>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6600"/>
              <a:buFont typeface="Calibri"/>
              <a:buNone/>
            </a:pPr>
            <a:r>
              <a:rPr lang="en-US" sz="6600"/>
              <a:t>Assisted Living Facility Data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457200" y="646930"/>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Calibri"/>
              <a:buNone/>
            </a:pPr>
            <a:r>
              <a:rPr lang="en-US" dirty="0"/>
              <a:t>Residential Health Care Institutions</a:t>
            </a:r>
            <a:br>
              <a:rPr lang="en-US" dirty="0"/>
            </a:br>
            <a:br>
              <a:rPr lang="en-US" dirty="0"/>
            </a:br>
            <a:r>
              <a:rPr lang="en-US" sz="3600" dirty="0"/>
              <a:t>(Total = 2,036 / 1,931 ALH or ALC)</a:t>
            </a:r>
            <a:endParaRPr dirty="0"/>
          </a:p>
        </p:txBody>
      </p:sp>
      <p:sp>
        <p:nvSpPr>
          <p:cNvPr id="97" name="Google Shape;97;p20"/>
          <p:cNvSpPr txBox="1"/>
          <p:nvPr/>
        </p:nvSpPr>
        <p:spPr>
          <a:xfrm>
            <a:off x="5710859" y="6202409"/>
            <a:ext cx="3320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alibri"/>
                <a:ea typeface="Calibri"/>
                <a:cs typeface="Calibri"/>
                <a:sym typeface="Calibri"/>
              </a:rPr>
              <a:t>*Facility totals as of </a:t>
            </a:r>
            <a:r>
              <a:rPr lang="en-US" sz="1800" b="1" dirty="0">
                <a:solidFill>
                  <a:schemeClr val="dk1"/>
                </a:solidFill>
                <a:latin typeface="Calibri"/>
                <a:ea typeface="Calibri"/>
                <a:cs typeface="Calibri"/>
                <a:sym typeface="Calibri"/>
              </a:rPr>
              <a:t>03/01/2024</a:t>
            </a:r>
            <a:endParaRPr sz="1400" b="0" i="0" u="none" strike="noStrike" cap="none"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69A9BB4E-3867-437C-87ED-DAF761E3BC2D}"/>
              </a:ext>
            </a:extLst>
          </p:cNvPr>
          <p:cNvPicPr>
            <a:picLocks noChangeAspect="1"/>
          </p:cNvPicPr>
          <p:nvPr/>
        </p:nvPicPr>
        <p:blipFill>
          <a:blip r:embed="rId3"/>
          <a:stretch>
            <a:fillRect/>
          </a:stretch>
        </p:blipFill>
        <p:spPr>
          <a:xfrm>
            <a:off x="1499759" y="2130568"/>
            <a:ext cx="6144482" cy="329611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2235</Words>
  <Application>Microsoft Office PowerPoint</Application>
  <PresentationFormat>On-screen Show (4:3)</PresentationFormat>
  <Paragraphs>245</Paragraphs>
  <Slides>44</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Fira Sans</vt:lpstr>
      <vt:lpstr>Verdana</vt:lpstr>
      <vt:lpstr>Fira Sans Light</vt:lpstr>
      <vt:lpstr>Calibri</vt:lpstr>
      <vt:lpstr>Arial</vt:lpstr>
      <vt:lpstr>Office Theme</vt:lpstr>
      <vt:lpstr>PowerPoint Presentation</vt:lpstr>
      <vt:lpstr>What Will Be Covered</vt:lpstr>
      <vt:lpstr>Office Location and Contact Information</vt:lpstr>
      <vt:lpstr>PowerPoint Presentation</vt:lpstr>
      <vt:lpstr>PowerPoint Presentation</vt:lpstr>
      <vt:lpstr>ADHS Vision, Mission, and Tools</vt:lpstr>
      <vt:lpstr>Bureau of Residential Facilities Licensing (“BRFL”)</vt:lpstr>
      <vt:lpstr>Assisted Living Facility Data</vt:lpstr>
      <vt:lpstr>Residential Health Care Institutions  (Total = 2,036 / 1,931 ALH or ALC)</vt:lpstr>
      <vt:lpstr>Top 10 Deficiencies in  Assisted Living Homes (Since March 1, 2023)</vt:lpstr>
      <vt:lpstr>#10</vt:lpstr>
      <vt:lpstr>#9</vt:lpstr>
      <vt:lpstr>#8</vt:lpstr>
      <vt:lpstr>#6</vt:lpstr>
      <vt:lpstr>#6</vt:lpstr>
      <vt:lpstr>#5</vt:lpstr>
      <vt:lpstr>#4</vt:lpstr>
      <vt:lpstr>#3</vt:lpstr>
      <vt:lpstr>#2</vt:lpstr>
      <vt:lpstr>#1</vt:lpstr>
      <vt:lpstr>Top 10 Overview</vt:lpstr>
      <vt:lpstr>Updates</vt:lpstr>
      <vt:lpstr>TB Rules A.A.C. R9-10-113</vt:lpstr>
      <vt:lpstr>TB Rules A.A.C. R9-10-113 (Personnel)</vt:lpstr>
      <vt:lpstr>Two-step Tuberculin Skin Tests</vt:lpstr>
      <vt:lpstr>TB Rules A.A.C. R9-10-113 (Resident)</vt:lpstr>
      <vt:lpstr>A.R.S. § 36-411</vt:lpstr>
      <vt:lpstr>A.R.S. § 36-420</vt:lpstr>
      <vt:lpstr>A.R.S. § 36-420.04</vt:lpstr>
      <vt:lpstr>A.R.S. § 36-420.04</vt:lpstr>
      <vt:lpstr>A.R.S. § 36-420.04</vt:lpstr>
      <vt:lpstr>Nursing-Supported Group Homes</vt:lpstr>
      <vt:lpstr>Nursing-Supported Group Homes</vt:lpstr>
      <vt:lpstr>Maintaining Compliance</vt:lpstr>
      <vt:lpstr>Maintaining Compliance</vt:lpstr>
      <vt:lpstr>Reminders</vt:lpstr>
      <vt:lpstr>Fraudulent emails</vt:lpstr>
      <vt:lpstr>Please check the BRFL website for updates, tools, &amp; resources </vt:lpstr>
      <vt:lpstr>Online Resources</vt:lpstr>
      <vt:lpstr>Online Resources</vt:lpstr>
      <vt:lpstr>Online Resources</vt:lpstr>
      <vt:lpstr>Online Resources</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Telles</dc:creator>
  <cp:lastModifiedBy>James Tiffany</cp:lastModifiedBy>
  <cp:revision>27</cp:revision>
  <dcterms:modified xsi:type="dcterms:W3CDTF">2024-03-01T20:23:19Z</dcterms:modified>
</cp:coreProperties>
</file>